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6"/>
  </p:notesMasterIdLst>
  <p:handoutMasterIdLst>
    <p:handoutMasterId r:id="rId17"/>
  </p:handoutMasterIdLst>
  <p:sldIdLst>
    <p:sldId id="268" r:id="rId5"/>
    <p:sldId id="304" r:id="rId6"/>
    <p:sldId id="306" r:id="rId7"/>
    <p:sldId id="290" r:id="rId8"/>
    <p:sldId id="303" r:id="rId9"/>
    <p:sldId id="295" r:id="rId10"/>
    <p:sldId id="294" r:id="rId11"/>
    <p:sldId id="302" r:id="rId12"/>
    <p:sldId id="257" r:id="rId13"/>
    <p:sldId id="289" r:id="rId14"/>
    <p:sldId id="279" r:id="rId15"/>
  </p:sldIdLst>
  <p:sldSz cx="12192000" cy="6858000"/>
  <p:notesSz cx="7010400" cy="9296400"/>
  <p:defaultTextStyle>
    <a:defPPr>
      <a:defRPr lang="ru-RU"/>
    </a:defPPr>
    <a:lvl1pPr algn="l" rtl="0" eaLnBrk="0" fontAlgn="base" hangingPunct="0">
      <a:spcBef>
        <a:spcPct val="0"/>
      </a:spcBef>
      <a:spcAft>
        <a:spcPct val="0"/>
      </a:spcAft>
      <a:defRPr kern="1200">
        <a:solidFill>
          <a:schemeClr val="tx1"/>
        </a:solidFill>
        <a:latin typeface="King" pitchFamily="2" charset="0"/>
        <a:ea typeface="+mn-ea"/>
        <a:cs typeface="+mn-cs"/>
      </a:defRPr>
    </a:lvl1pPr>
    <a:lvl2pPr marL="457200" algn="l" rtl="0" eaLnBrk="0" fontAlgn="base" hangingPunct="0">
      <a:spcBef>
        <a:spcPct val="0"/>
      </a:spcBef>
      <a:spcAft>
        <a:spcPct val="0"/>
      </a:spcAft>
      <a:defRPr kern="1200">
        <a:solidFill>
          <a:schemeClr val="tx1"/>
        </a:solidFill>
        <a:latin typeface="King" pitchFamily="2" charset="0"/>
        <a:ea typeface="+mn-ea"/>
        <a:cs typeface="+mn-cs"/>
      </a:defRPr>
    </a:lvl2pPr>
    <a:lvl3pPr marL="914400" algn="l" rtl="0" eaLnBrk="0" fontAlgn="base" hangingPunct="0">
      <a:spcBef>
        <a:spcPct val="0"/>
      </a:spcBef>
      <a:spcAft>
        <a:spcPct val="0"/>
      </a:spcAft>
      <a:defRPr kern="1200">
        <a:solidFill>
          <a:schemeClr val="tx1"/>
        </a:solidFill>
        <a:latin typeface="King" pitchFamily="2" charset="0"/>
        <a:ea typeface="+mn-ea"/>
        <a:cs typeface="+mn-cs"/>
      </a:defRPr>
    </a:lvl3pPr>
    <a:lvl4pPr marL="1371600" algn="l" rtl="0" eaLnBrk="0" fontAlgn="base" hangingPunct="0">
      <a:spcBef>
        <a:spcPct val="0"/>
      </a:spcBef>
      <a:spcAft>
        <a:spcPct val="0"/>
      </a:spcAft>
      <a:defRPr kern="1200">
        <a:solidFill>
          <a:schemeClr val="tx1"/>
        </a:solidFill>
        <a:latin typeface="King" pitchFamily="2" charset="0"/>
        <a:ea typeface="+mn-ea"/>
        <a:cs typeface="+mn-cs"/>
      </a:defRPr>
    </a:lvl4pPr>
    <a:lvl5pPr marL="1828800" algn="l" rtl="0" eaLnBrk="0" fontAlgn="base" hangingPunct="0">
      <a:spcBef>
        <a:spcPct val="0"/>
      </a:spcBef>
      <a:spcAft>
        <a:spcPct val="0"/>
      </a:spcAft>
      <a:defRPr kern="1200">
        <a:solidFill>
          <a:schemeClr val="tx1"/>
        </a:solidFill>
        <a:latin typeface="King" pitchFamily="2" charset="0"/>
        <a:ea typeface="+mn-ea"/>
        <a:cs typeface="+mn-cs"/>
      </a:defRPr>
    </a:lvl5pPr>
    <a:lvl6pPr marL="2286000" algn="l" defTabSz="914400" rtl="0" eaLnBrk="1" latinLnBrk="0" hangingPunct="1">
      <a:defRPr kern="1200">
        <a:solidFill>
          <a:schemeClr val="tx1"/>
        </a:solidFill>
        <a:latin typeface="King" pitchFamily="2" charset="0"/>
        <a:ea typeface="+mn-ea"/>
        <a:cs typeface="+mn-cs"/>
      </a:defRPr>
    </a:lvl6pPr>
    <a:lvl7pPr marL="2743200" algn="l" defTabSz="914400" rtl="0" eaLnBrk="1" latinLnBrk="0" hangingPunct="1">
      <a:defRPr kern="1200">
        <a:solidFill>
          <a:schemeClr val="tx1"/>
        </a:solidFill>
        <a:latin typeface="King" pitchFamily="2" charset="0"/>
        <a:ea typeface="+mn-ea"/>
        <a:cs typeface="+mn-cs"/>
      </a:defRPr>
    </a:lvl7pPr>
    <a:lvl8pPr marL="3200400" algn="l" defTabSz="914400" rtl="0" eaLnBrk="1" latinLnBrk="0" hangingPunct="1">
      <a:defRPr kern="1200">
        <a:solidFill>
          <a:schemeClr val="tx1"/>
        </a:solidFill>
        <a:latin typeface="King" pitchFamily="2" charset="0"/>
        <a:ea typeface="+mn-ea"/>
        <a:cs typeface="+mn-cs"/>
      </a:defRPr>
    </a:lvl8pPr>
    <a:lvl9pPr marL="3657600" algn="l" defTabSz="914400" rtl="0" eaLnBrk="1" latinLnBrk="0" hangingPunct="1">
      <a:defRPr kern="1200">
        <a:solidFill>
          <a:schemeClr val="tx1"/>
        </a:solidFill>
        <a:latin typeface="King"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rgood, Ben" initials="TB" lastIdx="1" clrIdx="0">
    <p:extLst>
      <p:ext uri="{19B8F6BF-5375-455C-9EA6-DF929625EA0E}">
        <p15:presenceInfo xmlns:p15="http://schemas.microsoft.com/office/powerpoint/2012/main" userId="S-1-5-21-133048727-1925392280-674505458-550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FF"/>
    <a:srgbClr val="CDAC09"/>
    <a:srgbClr val="2F4057"/>
    <a:srgbClr val="D4BC0A"/>
    <a:srgbClr val="732121"/>
    <a:srgbClr val="643D30"/>
    <a:srgbClr val="CA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9651" autoAdjust="0"/>
  </p:normalViewPr>
  <p:slideViewPr>
    <p:cSldViewPr snapToGrid="0">
      <p:cViewPr varScale="1">
        <p:scale>
          <a:sx n="58" d="100"/>
          <a:sy n="58" d="100"/>
        </p:scale>
        <p:origin x="1182" y="72"/>
      </p:cViewPr>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124" d="100"/>
          <a:sy n="124" d="100"/>
        </p:scale>
        <p:origin x="490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cityoftacoma-my.sharepoint.com/personal/bthurgood_cityoftacoma_org/Documents/40622%20Systems%20Transformation%20Files/Systems%20Transformation%20Project%20Workboo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920626654048509E-2"/>
          <c:y val="6.4037933300308922E-2"/>
          <c:w val="0.93318823047969379"/>
          <c:h val="0.89590904671090843"/>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layout/>
              <c:tx>
                <c:rich>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fld id="{05B87AFA-6B18-4724-B9D2-A39F7191D8CC}" type="CELLRANGE">
                      <a:rPr lang="en-US"/>
                      <a:pPr>
                        <a:defRPr/>
                      </a:pPr>
                      <a:t>[CELLRANGE]</a:t>
                    </a:fld>
                    <a:endParaRPr lang="en-US"/>
                  </a:p>
                </c:rich>
              </c:tx>
              <c:spPr>
                <a:solidFill>
                  <a:srgbClr val="FFC000"/>
                </a:solid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0-1B64-4CA3-B6C3-E9D11A4AE8E4}"/>
                </c:ext>
              </c:extLst>
            </c:dLbl>
            <c:dLbl>
              <c:idx val="1"/>
              <c:layout/>
              <c:tx>
                <c:rich>
                  <a:bodyPr/>
                  <a:lstStyle/>
                  <a:p>
                    <a:fld id="{44AEA795-C866-4FCE-91B8-0CFB5DDB9A0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1-1B64-4CA3-B6C3-E9D11A4AE8E4}"/>
                </c:ext>
              </c:extLst>
            </c:dLbl>
            <c:dLbl>
              <c:idx val="2"/>
              <c:layout/>
              <c:tx>
                <c:rich>
                  <a:bodyPr/>
                  <a:lstStyle/>
                  <a:p>
                    <a:fld id="{1756ED17-A70A-4748-B78B-31CA93A1E99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2-1B64-4CA3-B6C3-E9D11A4AE8E4}"/>
                </c:ext>
              </c:extLst>
            </c:dLbl>
            <c:dLbl>
              <c:idx val="3"/>
              <c:layout/>
              <c:tx>
                <c:rich>
                  <a:bodyPr/>
                  <a:lstStyle/>
                  <a:p>
                    <a:fld id="{96E469E4-34BB-453F-8CC1-7B9972E9E8B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1B64-4CA3-B6C3-E9D11A4AE8E4}"/>
                </c:ext>
              </c:extLst>
            </c:dLbl>
            <c:dLbl>
              <c:idx val="4"/>
              <c:layout/>
              <c:tx>
                <c:rich>
                  <a:bodyPr/>
                  <a:lstStyle/>
                  <a:p>
                    <a:fld id="{105FE5E5-FA45-42E9-A9C6-9B0861138C4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1B64-4CA3-B6C3-E9D11A4AE8E4}"/>
                </c:ext>
              </c:extLst>
            </c:dLbl>
            <c:dLbl>
              <c:idx val="5"/>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B64-4CA3-B6C3-E9D11A4AE8E4}"/>
                </c:ext>
              </c:extLst>
            </c:dLbl>
            <c:dLbl>
              <c:idx val="6"/>
              <c:layout/>
              <c:tx>
                <c:rich>
                  <a:bodyPr/>
                  <a:lstStyle/>
                  <a:p>
                    <a:fld id="{91A568DE-557A-4B23-B3AC-1970A191F43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6-1B64-4CA3-B6C3-E9D11A4AE8E4}"/>
                </c:ext>
              </c:extLst>
            </c:dLbl>
            <c:dLbl>
              <c:idx val="7"/>
              <c:layout/>
              <c:tx>
                <c:rich>
                  <a:bodyPr/>
                  <a:lstStyle/>
                  <a:p>
                    <a:fld id="{BB9BDA32-21EF-4CD1-AA30-C16D5BE16E9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1B64-4CA3-B6C3-E9D11A4AE8E4}"/>
                </c:ext>
              </c:extLst>
            </c:dLbl>
            <c:dLbl>
              <c:idx val="8"/>
              <c:layout/>
              <c:tx>
                <c:rich>
                  <a:bodyPr/>
                  <a:lstStyle/>
                  <a:p>
                    <a:fld id="{B65AAE86-38A9-48AC-B0E7-D3E68D671F0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8-1B64-4CA3-B6C3-E9D11A4AE8E4}"/>
                </c:ext>
              </c:extLst>
            </c:dLbl>
            <c:dLbl>
              <c:idx val="9"/>
              <c:layout/>
              <c:tx>
                <c:rich>
                  <a:bodyPr/>
                  <a:lstStyle/>
                  <a:p>
                    <a:fld id="{38DA51A8-3FDE-4E87-8C0F-0A45FEAFDFC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9-1B64-4CA3-B6C3-E9D11A4AE8E4}"/>
                </c:ext>
              </c:extLst>
            </c:dLbl>
            <c:dLbl>
              <c:idx val="10"/>
              <c:layout/>
              <c:tx>
                <c:rich>
                  <a:bodyPr/>
                  <a:lstStyle/>
                  <a:p>
                    <a:fld id="{93854C1B-0BC7-477A-8508-7FA2E4AA464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A-1B64-4CA3-B6C3-E9D11A4AE8E4}"/>
                </c:ext>
              </c:extLst>
            </c:dLbl>
            <c:dLbl>
              <c:idx val="11"/>
              <c:layout/>
              <c:tx>
                <c:rich>
                  <a:bodyPr/>
                  <a:lstStyle/>
                  <a:p>
                    <a:fld id="{ABBB7BFD-D7D6-4419-9DEA-629EE593156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B-1B64-4CA3-B6C3-E9D11A4AE8E4}"/>
                </c:ext>
              </c:extLst>
            </c:dLbl>
            <c:dLbl>
              <c:idx val="12"/>
              <c:layout/>
              <c:tx>
                <c:rich>
                  <a:bodyPr/>
                  <a:lstStyle/>
                  <a:p>
                    <a:fld id="{CF03013F-8388-4EF3-A7DC-0B3821846C7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C-1B64-4CA3-B6C3-E9D11A4AE8E4}"/>
                </c:ext>
              </c:extLst>
            </c:dLbl>
            <c:dLbl>
              <c:idx val="13"/>
              <c:layout/>
              <c:tx>
                <c:rich>
                  <a:bodyPr/>
                  <a:lstStyle/>
                  <a:p>
                    <a:fld id="{607B9B26-8C4D-4ADB-A1DF-5E4506DB651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D-1B64-4CA3-B6C3-E9D11A4AE8E4}"/>
                </c:ext>
              </c:extLst>
            </c:dLbl>
            <c:dLbl>
              <c:idx val="14"/>
              <c:layout/>
              <c:tx>
                <c:rich>
                  <a:bodyPr/>
                  <a:lstStyle/>
                  <a:p>
                    <a:fld id="{8CDF1C78-755E-4AE1-A350-44F8DAA8CF9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E-1B64-4CA3-B6C3-E9D11A4AE8E4}"/>
                </c:ext>
              </c:extLst>
            </c:dLbl>
            <c:dLbl>
              <c:idx val="15"/>
              <c:layout/>
              <c:tx>
                <c:rich>
                  <a:bodyPr/>
                  <a:lstStyle/>
                  <a:p>
                    <a:fld id="{444B3463-73D4-4D56-BA2A-7435C1A6706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F-1B64-4CA3-B6C3-E9D11A4AE8E4}"/>
                </c:ext>
              </c:extLst>
            </c:dLbl>
            <c:dLbl>
              <c:idx val="16"/>
              <c:layout/>
              <c:tx>
                <c:rich>
                  <a:bodyPr/>
                  <a:lstStyle/>
                  <a:p>
                    <a:fld id="{4AD54ED6-8110-49F5-B3BA-94A2F47DA13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0-1B64-4CA3-B6C3-E9D11A4AE8E4}"/>
                </c:ext>
              </c:extLst>
            </c:dLbl>
            <c:dLbl>
              <c:idx val="17"/>
              <c:layout>
                <c:manualLayout>
                  <c:x val="-1.5388041126282531E-2"/>
                  <c:y val="-8.086572795974882E-2"/>
                </c:manualLayout>
              </c:layout>
              <c:tx>
                <c:rich>
                  <a:bodyPr/>
                  <a:lstStyle/>
                  <a:p>
                    <a:fld id="{E3FAF314-86CC-468F-AE35-B36CA3F335A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5966480819627943"/>
                      <c:h val="0.17018866451902551"/>
                    </c:manualLayout>
                  </c15:layout>
                  <c15:dlblFieldTable/>
                  <c15:showDataLabelsRange val="1"/>
                </c:ext>
                <c:ext xmlns:c16="http://schemas.microsoft.com/office/drawing/2014/chart" uri="{C3380CC4-5D6E-409C-BE32-E72D297353CC}">
                  <c16:uniqueId val="{00000011-1B64-4CA3-B6C3-E9D11A4AE8E4}"/>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0"/>
              </c:ext>
            </c:extLst>
          </c:dLbls>
          <c:errBars>
            <c:errDir val="y"/>
            <c:errBarType val="minus"/>
            <c:errValType val="percentage"/>
            <c:noEndCap val="1"/>
            <c:val val="100"/>
            <c:spPr>
              <a:noFill/>
              <a:ln w="9525" cap="flat" cmpd="sng" algn="ctr">
                <a:solidFill>
                  <a:schemeClr val="accent3"/>
                </a:solidFill>
                <a:prstDash val="sysDash"/>
                <a:round/>
              </a:ln>
              <a:effectLst/>
            </c:spPr>
          </c:errBars>
          <c:xVal>
            <c:numRef>
              <c:f>'Detailed Timeline'!$B$2:$B$26</c:f>
              <c:numCache>
                <c:formatCode>m/d/yyyy</c:formatCode>
                <c:ptCount val="18"/>
                <c:pt idx="0">
                  <c:v>44061</c:v>
                </c:pt>
                <c:pt idx="1">
                  <c:v>44054</c:v>
                </c:pt>
                <c:pt idx="2">
                  <c:v>44056</c:v>
                </c:pt>
                <c:pt idx="3">
                  <c:v>44056</c:v>
                </c:pt>
                <c:pt idx="4">
                  <c:v>44061</c:v>
                </c:pt>
                <c:pt idx="5">
                  <c:v>44061</c:v>
                </c:pt>
                <c:pt idx="6">
                  <c:v>44061</c:v>
                </c:pt>
                <c:pt idx="7">
                  <c:v>44061</c:v>
                </c:pt>
                <c:pt idx="8">
                  <c:v>44075</c:v>
                </c:pt>
                <c:pt idx="9">
                  <c:v>44076</c:v>
                </c:pt>
                <c:pt idx="10">
                  <c:v>44082</c:v>
                </c:pt>
                <c:pt idx="11">
                  <c:v>44084</c:v>
                </c:pt>
                <c:pt idx="12">
                  <c:v>44088</c:v>
                </c:pt>
                <c:pt idx="13">
                  <c:v>44104</c:v>
                </c:pt>
                <c:pt idx="14">
                  <c:v>44110</c:v>
                </c:pt>
                <c:pt idx="15">
                  <c:v>44110</c:v>
                </c:pt>
                <c:pt idx="16">
                  <c:v>44112</c:v>
                </c:pt>
                <c:pt idx="17">
                  <c:v>44123</c:v>
                </c:pt>
              </c:numCache>
            </c:numRef>
          </c:xVal>
          <c:yVal>
            <c:numRef>
              <c:f>'Detailed Timeline'!$D$2:$D$26</c:f>
              <c:numCache>
                <c:formatCode>General</c:formatCode>
                <c:ptCount val="18"/>
                <c:pt idx="0">
                  <c:v>100</c:v>
                </c:pt>
                <c:pt idx="1">
                  <c:v>-80</c:v>
                </c:pt>
                <c:pt idx="2">
                  <c:v>-60</c:v>
                </c:pt>
                <c:pt idx="3">
                  <c:v>-40</c:v>
                </c:pt>
                <c:pt idx="4">
                  <c:v>75</c:v>
                </c:pt>
                <c:pt idx="6">
                  <c:v>20</c:v>
                </c:pt>
                <c:pt idx="7">
                  <c:v>50</c:v>
                </c:pt>
                <c:pt idx="8">
                  <c:v>-20</c:v>
                </c:pt>
                <c:pt idx="9">
                  <c:v>70</c:v>
                </c:pt>
                <c:pt idx="10">
                  <c:v>40</c:v>
                </c:pt>
                <c:pt idx="11">
                  <c:v>-80</c:v>
                </c:pt>
                <c:pt idx="12">
                  <c:v>-40</c:v>
                </c:pt>
                <c:pt idx="13">
                  <c:v>100</c:v>
                </c:pt>
                <c:pt idx="14">
                  <c:v>-40</c:v>
                </c:pt>
                <c:pt idx="15">
                  <c:v>-80</c:v>
                </c:pt>
                <c:pt idx="16">
                  <c:v>70</c:v>
                </c:pt>
                <c:pt idx="17">
                  <c:v>10</c:v>
                </c:pt>
              </c:numCache>
            </c:numRef>
          </c:yVal>
          <c:smooth val="0"/>
          <c:extLst>
            <c:ext xmlns:c15="http://schemas.microsoft.com/office/drawing/2012/chart" uri="{02D57815-91ED-43cb-92C2-25804820EDAC}">
              <c15:datalabelsRange>
                <c15:f>'Detailed Timeline'!$C$2:$C$26</c15:f>
                <c15:dlblRangeCache>
                  <c:ptCount val="18"/>
                  <c:pt idx="0">
                    <c:v>Today</c:v>
                  </c:pt>
                  <c:pt idx="1">
                    <c:v>Draft Chief of Police Recruitement Plan</c:v>
                  </c:pt>
                  <c:pt idx="2">
                    <c:v>Community Outreach on Body Cameras</c:v>
                  </c:pt>
                  <c:pt idx="3">
                    <c:v>REAP Feedback Provided to Departments</c:v>
                  </c:pt>
                  <c:pt idx="4">
                    <c:v>TPD Current State Assessment Plan at Study Session</c:v>
                  </c:pt>
                  <c:pt idx="5">
                    <c:v>CPAC Update to Council</c:v>
                  </c:pt>
                  <c:pt idx="6">
                    <c:v>Chief of Police Recruitment Plan at Study Session</c:v>
                  </c:pt>
                  <c:pt idx="7">
                    <c:v>Budget Outreach Feedback at Study Session</c:v>
                  </c:pt>
                  <c:pt idx="8">
                    <c:v>Budget Revenue Update at Study Session</c:v>
                  </c:pt>
                  <c:pt idx="9">
                    <c:v>Fall In-Service Training on 8 Can't Wait Policy Changes</c:v>
                  </c:pt>
                  <c:pt idx="10">
                    <c:v>Chief of Police Recruitment Check in</c:v>
                  </c:pt>
                  <c:pt idx="11">
                    <c:v>Community Outreach on Rental Housing Code</c:v>
                  </c:pt>
                  <c:pt idx="12">
                    <c:v>CPAC to Forward Draft Body Camera Policies to Council</c:v>
                  </c:pt>
                  <c:pt idx="13">
                    <c:v>Racial Equity Action Plans Final</c:v>
                  </c:pt>
                  <c:pt idx="14">
                    <c:v>Proposed Budget to Council</c:v>
                  </c:pt>
                  <c:pt idx="15">
                    <c:v>Chief of Police Recruitment Check in</c:v>
                  </c:pt>
                  <c:pt idx="16">
                    <c:v>Community Outreach on Use of Force Policies</c:v>
                  </c:pt>
                  <c:pt idx="17">
                    <c:v>90 Day Deadline for Obama Pledge</c:v>
                  </c:pt>
                </c15:dlblRangeCache>
              </c15:datalabelsRange>
            </c:ext>
            <c:ext xmlns:c16="http://schemas.microsoft.com/office/drawing/2014/chart" uri="{C3380CC4-5D6E-409C-BE32-E72D297353CC}">
              <c16:uniqueId val="{00000012-1B64-4CA3-B6C3-E9D11A4AE8E4}"/>
            </c:ext>
          </c:extLst>
        </c:ser>
        <c:dLbls>
          <c:showLegendKey val="0"/>
          <c:showVal val="0"/>
          <c:showCatName val="0"/>
          <c:showSerName val="0"/>
          <c:showPercent val="0"/>
          <c:showBubbleSize val="0"/>
        </c:dLbls>
        <c:axId val="747537424"/>
        <c:axId val="747540048"/>
      </c:scatterChart>
      <c:valAx>
        <c:axId val="747537424"/>
        <c:scaling>
          <c:orientation val="minMax"/>
          <c:max val="44124"/>
          <c:min val="44054"/>
        </c:scaling>
        <c:delete val="0"/>
        <c:axPos val="b"/>
        <c:majorGridlines>
          <c:spPr>
            <a:ln w="9525" cap="flat" cmpd="sng" algn="ctr">
              <a:noFill/>
              <a:round/>
            </a:ln>
            <a:effectLst/>
          </c:spPr>
        </c:majorGridlines>
        <c:numFmt formatCode="m/d;@" sourceLinked="0"/>
        <c:majorTickMark val="out"/>
        <c:minorTickMark val="in"/>
        <c:tickLblPos val="nextTo"/>
        <c:spPr>
          <a:solidFill>
            <a:srgbClr val="F8F8F8">
              <a:alpha val="50196"/>
            </a:srgbClr>
          </a:solid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47540048"/>
        <c:crosses val="autoZero"/>
        <c:crossBetween val="midCat"/>
        <c:majorUnit val="7"/>
        <c:minorUnit val="1"/>
      </c:valAx>
      <c:valAx>
        <c:axId val="747540048"/>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747537424"/>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59D45D6-6255-483C-8973-43A76ED09837}" type="datetimeFigureOut">
              <a:rPr lang="en-US"/>
              <a:pPr>
                <a:defRPr/>
              </a:pPr>
              <a:t>8/19/2020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8C9E43F-0D0C-4EFD-8D76-F0341148F42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02959F3C-DB84-4870-958E-FE6AC676F03D}" type="datetimeFigureOut">
              <a:rPr lang="ru-RU"/>
              <a:pPr>
                <a:defRPr/>
              </a:pPr>
              <a:t>19.08.2020</a:t>
            </a:fld>
            <a:endParaRPr lang="ru-RU" dirty="0"/>
          </a:p>
        </p:txBody>
      </p:sp>
      <p:sp>
        <p:nvSpPr>
          <p:cNvPr id="4" name="Образ слайда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ru-RU" noProof="0" dirty="0"/>
          </a:p>
        </p:txBody>
      </p:sp>
      <p:sp>
        <p:nvSpPr>
          <p:cNvPr id="5" name="Заметки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D30EEF1-A394-43EF-9383-E87CF58DA8D2}"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1</a:t>
            </a:fld>
            <a:endParaRPr lang="ru-RU" altLang="en-US" smtClean="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Section 2</a:t>
            </a:r>
          </a:p>
          <a:p>
            <a:r>
              <a:rPr lang="en-US" b="1" dirty="0" smtClean="0"/>
              <a:t>Racial</a:t>
            </a:r>
            <a:r>
              <a:rPr lang="en-US" b="1" baseline="0" dirty="0" smtClean="0"/>
              <a:t> Equity Action Plans </a:t>
            </a:r>
            <a:r>
              <a:rPr lang="en-US" sz="1200" kern="1200" dirty="0" smtClean="0">
                <a:solidFill>
                  <a:schemeClr val="tx1"/>
                </a:solidFill>
                <a:effectLst/>
                <a:latin typeface="+mn-lt"/>
                <a:ea typeface="+mn-ea"/>
                <a:cs typeface="+mn-cs"/>
              </a:rPr>
              <a:t>Implementation </a:t>
            </a:r>
            <a:r>
              <a:rPr lang="en-US" sz="1200" kern="1200" dirty="0" smtClean="0">
                <a:solidFill>
                  <a:schemeClr val="tx1"/>
                </a:solidFill>
                <a:effectLst/>
                <a:latin typeface="+mn-lt"/>
                <a:ea typeface="+mn-ea"/>
                <a:cs typeface="+mn-cs"/>
              </a:rPr>
              <a:t>planning will happen from October 1 - December 31, and plans will take effect January 1st, 2021</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time period of focus is the coming biennium, but some departments have set longer term goals in addition to their 2021-2022, which we have encouraged where appropriate.</a:t>
            </a:r>
          </a:p>
          <a:p>
            <a:endParaRPr lang="en-US" b="0" dirty="0" smtClean="0"/>
          </a:p>
          <a:p>
            <a:r>
              <a:rPr lang="en-US" b="1" dirty="0" smtClean="0"/>
              <a:t>Employee</a:t>
            </a:r>
            <a:r>
              <a:rPr lang="en-US" b="1" baseline="0" dirty="0" smtClean="0"/>
              <a:t> Listening Sessions </a:t>
            </a:r>
            <a:r>
              <a:rPr lang="en-US" sz="1200" kern="1200" dirty="0" smtClean="0">
                <a:solidFill>
                  <a:schemeClr val="tx1"/>
                </a:solidFill>
                <a:effectLst/>
                <a:latin typeface="+mn-lt"/>
                <a:ea typeface="+mn-ea"/>
                <a:cs typeface="+mn-cs"/>
              </a:rPr>
              <a:t>Two </a:t>
            </a:r>
            <a:r>
              <a:rPr lang="en-US" sz="1200" kern="1200" dirty="0" smtClean="0">
                <a:solidFill>
                  <a:schemeClr val="tx1"/>
                </a:solidFill>
                <a:effectLst/>
                <a:latin typeface="+mn-lt"/>
                <a:ea typeface="+mn-ea"/>
                <a:cs typeface="+mn-cs"/>
              </a:rPr>
              <a:t>areas of focus for all groups: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1) Providing safe spaces for people of shared identities to connect and have dialogue about their experiences in the workplace and in general.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Offer channels for anonymous feedback that can inform our work on anti-racist systems transformation.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To answer the question: "Why are we separating people?"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People of color almost never have dedicated space to discuss issues and experiences unique to them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It is helpful to provide space for White people to discuss race (typically the burden is on people of color to educate white people about the dynamics of structural, institutional, and individual racism)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analogy of a therapy/counseling session can be helpful here. One would (ideally) never try to enter into the therapy/counseling session of a loved one/spouse, even though you have a deep relationship with that person. That is a given​. We want to foster meaningful and supportive relationships between ALL of our employees, and that means offering employees what they need and sometimes drawing boundaries around those needs. </a:t>
            </a:r>
          </a:p>
          <a:p>
            <a:endParaRPr lang="en-US" b="1" dirty="0" smtClean="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2</a:t>
            </a:fld>
            <a:endParaRPr lang="ru-RU" altLang="en-US"/>
          </a:p>
        </p:txBody>
      </p:sp>
    </p:spTree>
    <p:extLst>
      <p:ext uri="{BB962C8B-B14F-4D97-AF65-F5344CB8AC3E}">
        <p14:creationId xmlns:p14="http://schemas.microsoft.com/office/powerpoint/2010/main" val="4141982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Section 4</a:t>
            </a:r>
          </a:p>
          <a:p>
            <a:pPr lvl="0"/>
            <a:r>
              <a:rPr lang="en-US" sz="1200" b="1" kern="1200" dirty="0" smtClean="0">
                <a:solidFill>
                  <a:schemeClr val="tx1"/>
                </a:solidFill>
                <a:effectLst/>
                <a:latin typeface="+mn-lt"/>
                <a:ea typeface="+mn-ea"/>
                <a:cs typeface="+mn-cs"/>
              </a:rPr>
              <a:t>Chief</a:t>
            </a:r>
            <a:r>
              <a:rPr lang="en-US" sz="1200" b="1" kern="1200" baseline="0" dirty="0" smtClean="0">
                <a:solidFill>
                  <a:schemeClr val="tx1"/>
                </a:solidFill>
                <a:effectLst/>
                <a:latin typeface="+mn-lt"/>
                <a:ea typeface="+mn-ea"/>
                <a:cs typeface="+mn-cs"/>
              </a:rPr>
              <a:t> of Police Recruitment (Shelby Fritz)</a:t>
            </a:r>
            <a:endParaRPr lang="en-US" sz="1200" b="1"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rgbClr val="FF0000"/>
                </a:solidFill>
              </a:rPr>
              <a:t>Further development of Transformation Teams Approach:</a:t>
            </a:r>
            <a:r>
              <a:rPr lang="en-US" baseline="0" dirty="0" smtClean="0">
                <a:solidFill>
                  <a:srgbClr val="FF0000"/>
                </a:solidFill>
              </a:rPr>
              <a:t> </a:t>
            </a:r>
            <a:r>
              <a:rPr lang="en-US" dirty="0" smtClean="0">
                <a:solidFill>
                  <a:srgbClr val="FF0000"/>
                </a:solidFill>
              </a:rPr>
              <a:t>Planning for community led transformation, identifying internal and external resources, establishing work plan, scoping/prioritizing, developing methodology.</a:t>
            </a:r>
          </a:p>
          <a:p>
            <a:r>
              <a:rPr lang="en-US" sz="1200" kern="1200" dirty="0" smtClean="0">
                <a:solidFill>
                  <a:schemeClr val="tx1"/>
                </a:solidFill>
                <a:effectLst/>
                <a:latin typeface="+mn-lt"/>
                <a:ea typeface="+mn-ea"/>
                <a:cs typeface="+mn-cs"/>
              </a:rPr>
              <a:t>Proposed dates for updates to City Council on status of recruitments:</a:t>
            </a:r>
          </a:p>
          <a:p>
            <a:r>
              <a:rPr lang="en-US" sz="1200" kern="1200" dirty="0" smtClean="0">
                <a:solidFill>
                  <a:schemeClr val="tx1"/>
                </a:solidFill>
                <a:effectLst/>
                <a:latin typeface="+mn-lt"/>
                <a:ea typeface="+mn-ea"/>
                <a:cs typeface="+mn-cs"/>
              </a:rPr>
              <a:t>8/18/2020</a:t>
            </a:r>
          </a:p>
          <a:p>
            <a:r>
              <a:rPr lang="en-US" sz="1200" kern="1200" dirty="0" smtClean="0">
                <a:solidFill>
                  <a:schemeClr val="tx1"/>
                </a:solidFill>
                <a:effectLst/>
                <a:latin typeface="+mn-lt"/>
                <a:ea typeface="+mn-ea"/>
                <a:cs typeface="+mn-cs"/>
              </a:rPr>
              <a:t>9/8/2020</a:t>
            </a:r>
          </a:p>
          <a:p>
            <a:r>
              <a:rPr lang="en-US" sz="1200" kern="1200" dirty="0" smtClean="0">
                <a:solidFill>
                  <a:schemeClr val="tx1"/>
                </a:solidFill>
                <a:effectLst/>
                <a:latin typeface="+mn-lt"/>
                <a:ea typeface="+mn-ea"/>
                <a:cs typeface="+mn-cs"/>
              </a:rPr>
              <a:t>10/6/2020</a:t>
            </a:r>
          </a:p>
          <a:p>
            <a:r>
              <a:rPr lang="en-US" sz="1200" kern="1200" dirty="0" smtClean="0">
                <a:solidFill>
                  <a:schemeClr val="tx1"/>
                </a:solidFill>
                <a:effectLst/>
                <a:latin typeface="+mn-lt"/>
                <a:ea typeface="+mn-ea"/>
                <a:cs typeface="+mn-cs"/>
              </a:rPr>
              <a:t>10/27/2020</a:t>
            </a:r>
          </a:p>
          <a:p>
            <a:r>
              <a:rPr lang="en-US" sz="1200" kern="1200" dirty="0" smtClean="0">
                <a:solidFill>
                  <a:schemeClr val="tx1"/>
                </a:solidFill>
                <a:effectLst/>
                <a:latin typeface="+mn-lt"/>
                <a:ea typeface="+mn-ea"/>
                <a:cs typeface="+mn-cs"/>
              </a:rPr>
              <a:t>11/3/2020</a:t>
            </a:r>
          </a:p>
          <a:p>
            <a:r>
              <a:rPr lang="en-US" sz="1200" kern="1200" dirty="0" smtClean="0">
                <a:solidFill>
                  <a:schemeClr val="tx1"/>
                </a:solidFill>
                <a:effectLst/>
                <a:latin typeface="+mn-lt"/>
                <a:ea typeface="+mn-ea"/>
                <a:cs typeface="+mn-cs"/>
              </a:rPr>
              <a:t>Mid-November: City Council interviews with finalists</a:t>
            </a:r>
          </a:p>
          <a:p>
            <a:r>
              <a:rPr lang="en-US" sz="1200" kern="1200" dirty="0" smtClean="0">
                <a:solidFill>
                  <a:schemeClr val="tx1"/>
                </a:solidFill>
                <a:effectLst/>
                <a:latin typeface="+mn-lt"/>
                <a:ea typeface="+mn-ea"/>
                <a:cs typeface="+mn-cs"/>
              </a:rPr>
              <a:t>Late-November: City Council confirmation of next Police Chief</a:t>
            </a:r>
          </a:p>
          <a:p>
            <a:r>
              <a:rPr lang="en-US" sz="1200" kern="1200" dirty="0" smtClean="0">
                <a:solidFill>
                  <a:schemeClr val="tx1"/>
                </a:solidFill>
                <a:effectLst/>
                <a:latin typeface="+mn-lt"/>
                <a:ea typeface="+mn-ea"/>
                <a:cs typeface="+mn-cs"/>
              </a:rPr>
              <a:t>1/4/2021: New Police Chief begins employment</a:t>
            </a:r>
          </a:p>
          <a:p>
            <a:pPr lvl="0"/>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3</a:t>
            </a:fld>
            <a:endParaRPr lang="ru-RU" altLang="en-US"/>
          </a:p>
        </p:txBody>
      </p:sp>
    </p:spTree>
    <p:extLst>
      <p:ext uri="{BB962C8B-B14F-4D97-AF65-F5344CB8AC3E}">
        <p14:creationId xmlns:p14="http://schemas.microsoft.com/office/powerpoint/2010/main" val="1930556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Overview Comments: </a:t>
            </a:r>
          </a:p>
          <a:p>
            <a:r>
              <a:rPr lang="en-US" sz="1200" b="0" kern="1200" dirty="0" smtClean="0">
                <a:solidFill>
                  <a:schemeClr val="tx1"/>
                </a:solidFill>
                <a:effectLst/>
                <a:latin typeface="+mn-lt"/>
                <a:ea typeface="+mn-ea"/>
                <a:cs typeface="+mn-cs"/>
              </a:rPr>
              <a:t>This slide reflects a high-level overview of</a:t>
            </a:r>
            <a:r>
              <a:rPr lang="en-US" sz="1200" b="0" kern="1200" baseline="0" dirty="0" smtClean="0">
                <a:solidFill>
                  <a:schemeClr val="tx1"/>
                </a:solidFill>
                <a:effectLst/>
                <a:latin typeface="+mn-lt"/>
                <a:ea typeface="+mn-ea"/>
                <a:cs typeface="+mn-cs"/>
              </a:rPr>
              <a:t> the 5 sections outlined in resolution 40622, adopted by Council on June 30</a:t>
            </a:r>
            <a:r>
              <a:rPr lang="en-US" sz="1200" b="0" kern="1200" baseline="30000" dirty="0" smtClean="0">
                <a:solidFill>
                  <a:schemeClr val="tx1"/>
                </a:solidFill>
                <a:effectLst/>
                <a:latin typeface="+mn-lt"/>
                <a:ea typeface="+mn-ea"/>
                <a:cs typeface="+mn-cs"/>
              </a:rPr>
              <a:t>th</a:t>
            </a:r>
            <a:r>
              <a:rPr lang="en-US" sz="1200" b="0" kern="1200" baseline="0" dirty="0" smtClean="0">
                <a:solidFill>
                  <a:schemeClr val="tx1"/>
                </a:solidFill>
                <a:effectLst/>
                <a:latin typeface="+mn-lt"/>
                <a:ea typeface="+mn-ea"/>
                <a:cs typeface="+mn-cs"/>
              </a:rPr>
              <a:t>, affirming the City Council’s dedication and commitment to comprehensive and sustained transformation of all of the institutions, systems, policies, practices, and contracts impacted by systemic racism with initial priority being given to policing in the City of Tacoma.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At this time, the status indicator refers to our progress in establishing a plan to address each section. Green indicates that a plan is in place and we’ve begun taking action. Yellow indicates that the plan is under development. A red indicator would mean that we need to begin planning.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next 2 columns represent a list of recent accomplishments and upcoming actions, which will be updated for each study session.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final 2 columns are still under development, but they will outline any issues or barriers and links to more detailed information about specific topics. </a:t>
            </a:r>
          </a:p>
          <a:p>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1: </a:t>
            </a:r>
          </a:p>
          <a:p>
            <a:r>
              <a:rPr lang="en-US" sz="1200" b="1" kern="1200" dirty="0" smtClean="0">
                <a:solidFill>
                  <a:schemeClr val="tx1"/>
                </a:solidFill>
                <a:effectLst/>
                <a:latin typeface="+mn-lt"/>
                <a:ea typeface="+mn-ea"/>
                <a:cs typeface="+mn-cs"/>
              </a:rPr>
              <a:t>Budget Process (Katie</a:t>
            </a:r>
            <a:r>
              <a:rPr lang="en-US" sz="1200" b="1" kern="1200" baseline="0" dirty="0" smtClean="0">
                <a:solidFill>
                  <a:schemeClr val="tx1"/>
                </a:solidFill>
                <a:effectLst/>
                <a:latin typeface="+mn-lt"/>
                <a:ea typeface="+mn-ea"/>
                <a:cs typeface="+mn-cs"/>
              </a:rPr>
              <a:t> Johnston/Reid Bennion)</a:t>
            </a:r>
            <a:endParaRPr lang="en-US"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Outreach: </a:t>
            </a:r>
          </a:p>
          <a:p>
            <a:pPr lvl="0"/>
            <a:r>
              <a:rPr lang="en-US" sz="1200" kern="1200" dirty="0" smtClean="0">
                <a:solidFill>
                  <a:schemeClr val="tx1"/>
                </a:solidFill>
                <a:effectLst/>
                <a:latin typeface="+mn-lt"/>
                <a:ea typeface="+mn-ea"/>
                <a:cs typeface="+mn-cs"/>
              </a:rPr>
              <a:t>Present to the City Council on Outreach results August 18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We held an additional outreach event/interactive workshop last Friday and included a focus on Anti-Racism. 35 people attended the meeting. We closed the online surveys and balancing act on Saturday. Currently over 3,000 responded to the surveys and staff will provide demographic breakdowns and location breakdowns at the study session presentation.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Decision Making:</a:t>
            </a:r>
          </a:p>
          <a:p>
            <a:pPr lvl="0"/>
            <a:r>
              <a:rPr lang="en-US" sz="1200" kern="1200" dirty="0" smtClean="0">
                <a:solidFill>
                  <a:schemeClr val="tx1"/>
                </a:solidFill>
                <a:effectLst/>
                <a:latin typeface="+mn-lt"/>
                <a:ea typeface="+mn-ea"/>
                <a:cs typeface="+mn-cs"/>
              </a:rPr>
              <a:t>Continued work to evaluate impacts of financial decisions and mitigation approaches through service delivery transformation.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2: </a:t>
            </a:r>
          </a:p>
          <a:p>
            <a:pPr fontAlgn="base"/>
            <a:r>
              <a:rPr lang="en-US" sz="1200" b="1" kern="1200" dirty="0" smtClean="0">
                <a:solidFill>
                  <a:schemeClr val="tx1"/>
                </a:solidFill>
                <a:effectLst/>
                <a:latin typeface="+mn-lt"/>
                <a:ea typeface="+mn-ea"/>
                <a:cs typeface="+mn-cs"/>
              </a:rPr>
              <a:t>Racial Equity Action Plans (Nick Bayard)</a:t>
            </a:r>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The City kicked off the Racial Equity Action Planning (REAP) by department on June 16th, and each department submitted the first draft of their plan as part of their budget presentations to the City Manager in mid-July. The Racial Equity Action Plan template requires departments to set goals and engage in planning around the first three areas of Tacoma's Equity and Empowerment Framework: 1) The City of Tacoma Workforce Reflects the Community it Serves, 2) Purposeful Community Outreach and Engagement, and 3) Equitable Service Delivery to All Residents and Visitors.</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Racial Equity Action planning is intentionally embedded in the budget process in order to prioritize anti-racism in the evaluation of resource allocation for the coming biennium.</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A six-person REAP review team representing various departments is working now to provide feedback on each plan, and will also be identifying common challenges, areas where support might be needed, scalable or replicable innovations, and ways to institutionalize accountability and continuous improvement citywide in the coming biennium.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be holding a feedback and review session for all departments on August 13th, and the deadline for departments to submit their final REAP to the City Manager is September 30th.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create a summary of the Racial Equity Planning process, including key highlights, for the Budget Books by the first week in September​ and will support departments in the implementation of their plans on an ongoing basis.</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3: </a:t>
            </a:r>
          </a:p>
          <a:p>
            <a:r>
              <a:rPr lang="en-US" sz="1200" b="1" kern="1200" dirty="0" smtClean="0">
                <a:solidFill>
                  <a:schemeClr val="tx1"/>
                </a:solidFill>
                <a:effectLst/>
                <a:latin typeface="+mn-lt"/>
                <a:ea typeface="+mn-ea"/>
                <a:cs typeface="+mn-cs"/>
              </a:rPr>
              <a:t>Contract</a:t>
            </a:r>
            <a:r>
              <a:rPr lang="en-US" sz="1200" b="1" kern="1200" baseline="0" dirty="0" smtClean="0">
                <a:solidFill>
                  <a:schemeClr val="tx1"/>
                </a:solidFill>
                <a:effectLst/>
                <a:latin typeface="+mn-lt"/>
                <a:ea typeface="+mn-ea"/>
                <a:cs typeface="+mn-cs"/>
              </a:rPr>
              <a:t> with 21</a:t>
            </a:r>
            <a:r>
              <a:rPr lang="en-US" sz="1200" b="1" kern="1200" baseline="30000" dirty="0" smtClean="0">
                <a:solidFill>
                  <a:schemeClr val="tx1"/>
                </a:solidFill>
                <a:effectLst/>
                <a:latin typeface="+mn-lt"/>
                <a:ea typeface="+mn-ea"/>
                <a:cs typeface="+mn-cs"/>
              </a:rPr>
              <a:t>st</a:t>
            </a:r>
            <a:r>
              <a:rPr lang="en-US" sz="1200" b="1" kern="1200" baseline="0" dirty="0" smtClean="0">
                <a:solidFill>
                  <a:schemeClr val="tx1"/>
                </a:solidFill>
                <a:effectLst/>
                <a:latin typeface="+mn-lt"/>
                <a:ea typeface="+mn-ea"/>
                <a:cs typeface="+mn-cs"/>
              </a:rPr>
              <a:t> Century Policing (Who?)</a:t>
            </a:r>
          </a:p>
          <a:p>
            <a:r>
              <a:rPr lang="en-US" sz="1200" b="0" kern="1200" baseline="0" dirty="0" smtClean="0">
                <a:solidFill>
                  <a:schemeClr val="tx1"/>
                </a:solidFill>
                <a:effectLst/>
                <a:latin typeface="+mn-lt"/>
                <a:ea typeface="+mn-ea"/>
                <a:cs typeface="+mn-cs"/>
              </a:rPr>
              <a:t>Update</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4: </a:t>
            </a:r>
          </a:p>
          <a:p>
            <a:r>
              <a:rPr lang="en-US" sz="1200" b="1" kern="1200" dirty="0" smtClean="0">
                <a:solidFill>
                  <a:schemeClr val="tx1"/>
                </a:solidFill>
                <a:effectLst/>
                <a:latin typeface="+mn-lt"/>
                <a:ea typeface="+mn-ea"/>
                <a:cs typeface="+mn-cs"/>
              </a:rPr>
              <a:t>Chief</a:t>
            </a:r>
            <a:r>
              <a:rPr lang="en-US" sz="1200" b="1" kern="1200" baseline="0" dirty="0" smtClean="0">
                <a:solidFill>
                  <a:schemeClr val="tx1"/>
                </a:solidFill>
                <a:effectLst/>
                <a:latin typeface="+mn-lt"/>
                <a:ea typeface="+mn-ea"/>
                <a:cs typeface="+mn-cs"/>
              </a:rPr>
              <a:t> of Police Recruitment (Shelby Fritz)</a:t>
            </a:r>
          </a:p>
          <a:p>
            <a:r>
              <a:rPr lang="en-US" sz="1200" b="0" kern="1200" dirty="0" smtClean="0">
                <a:solidFill>
                  <a:schemeClr val="tx1"/>
                </a:solidFill>
                <a:effectLst/>
                <a:latin typeface="+mn-lt"/>
                <a:ea typeface="+mn-ea"/>
                <a:cs typeface="+mn-cs"/>
              </a:rPr>
              <a:t>Human Resources will be presenting a draft recruitment plan to the City Manager on August 11.</a:t>
            </a:r>
          </a:p>
          <a:p>
            <a:r>
              <a:rPr lang="en-US" sz="1200" b="0" kern="1200" dirty="0" smtClean="0">
                <a:solidFill>
                  <a:schemeClr val="tx1"/>
                </a:solidFill>
                <a:effectLst/>
                <a:latin typeface="+mn-lt"/>
                <a:ea typeface="+mn-ea"/>
                <a:cs typeface="+mn-cs"/>
              </a:rPr>
              <a:t>We are planning a timely, thorough and inclusive process led by a search committee that includes a diverse group of internal and external stakeholders and includes opportunities for input and participation from the community and significant outreach to and recruitment of a diverse pool of potential candidates. Once finalized, the plan will be presented to the City Council and regular updates on the progress of the recruitment will follow.</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search</a:t>
            </a:r>
            <a:r>
              <a:rPr lang="en-US" sz="1200" b="0" kern="1200" baseline="0" dirty="0" smtClean="0">
                <a:solidFill>
                  <a:schemeClr val="tx1"/>
                </a:solidFill>
                <a:effectLst/>
                <a:latin typeface="+mn-lt"/>
                <a:ea typeface="+mn-ea"/>
                <a:cs typeface="+mn-cs"/>
              </a:rPr>
              <a:t> committee will assist in the development of competencies for the position. Green indicates that a plan is in place and we have begun taking actions as an organization. Yellow indicates where a plan is under development, but action is pending. Red would indicate the need to begin planning. </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Body Worn Cameras (Tadd</a:t>
            </a:r>
            <a:r>
              <a:rPr lang="en-US" sz="1200" b="1" kern="1200" baseline="0" dirty="0" smtClean="0">
                <a:solidFill>
                  <a:schemeClr val="tx1"/>
                </a:solidFill>
                <a:effectLst/>
                <a:latin typeface="+mn-lt"/>
                <a:ea typeface="+mn-ea"/>
                <a:cs typeface="+mn-cs"/>
              </a:rPr>
              <a:t> Wille)</a:t>
            </a:r>
          </a:p>
          <a:p>
            <a:pPr lvl="0"/>
            <a:r>
              <a:rPr lang="en-US" sz="1200" b="0" kern="1200" dirty="0" smtClean="0">
                <a:solidFill>
                  <a:schemeClr val="tx1"/>
                </a:solidFill>
                <a:effectLst/>
                <a:latin typeface="+mn-lt"/>
                <a:ea typeface="+mn-ea"/>
                <a:cs typeface="+mn-cs"/>
              </a:rPr>
              <a:t>Body Worn Camera (BWC) Vendor Selection and Contract Negotiations (Estimates:  $600K first year, $375K ongoing)</a:t>
            </a:r>
          </a:p>
          <a:p>
            <a:pPr lvl="1"/>
            <a:r>
              <a:rPr lang="en-US" sz="1200" kern="1200" dirty="0" smtClean="0">
                <a:solidFill>
                  <a:schemeClr val="tx1"/>
                </a:solidFill>
                <a:effectLst/>
                <a:latin typeface="+mn-lt"/>
                <a:ea typeface="+mn-ea"/>
                <a:cs typeface="+mn-cs"/>
              </a:rPr>
              <a:t>The CPAC vendor review committee has reviewed and agreed that City staff to begin negotiations with Motorola and Axon</a:t>
            </a:r>
          </a:p>
          <a:p>
            <a:pPr lvl="1"/>
            <a:r>
              <a:rPr lang="en-US" sz="1200" kern="1200" dirty="0" smtClean="0">
                <a:solidFill>
                  <a:schemeClr val="tx1"/>
                </a:solidFill>
                <a:effectLst/>
                <a:latin typeface="+mn-lt"/>
                <a:ea typeface="+mn-ea"/>
                <a:cs typeface="+mn-cs"/>
              </a:rPr>
              <a:t>City Staff plans to select the top vendor and finalize vendor/camera costs in the next two weeks.  We will meet the goal of having cameras purchased and delivered by Mid-December</a:t>
            </a:r>
          </a:p>
          <a:p>
            <a:pPr lvl="0"/>
            <a:r>
              <a:rPr lang="en-US" sz="1200" b="0" kern="1200" dirty="0" smtClean="0">
                <a:solidFill>
                  <a:schemeClr val="tx1"/>
                </a:solidFill>
                <a:effectLst/>
                <a:latin typeface="+mn-lt"/>
                <a:ea typeface="+mn-ea"/>
                <a:cs typeface="+mn-cs"/>
              </a:rPr>
              <a:t>BWC Support Staff </a:t>
            </a:r>
          </a:p>
          <a:p>
            <a:pPr lvl="1"/>
            <a:r>
              <a:rPr lang="en-US" sz="1200" kern="1200" dirty="0" smtClean="0">
                <a:solidFill>
                  <a:schemeClr val="tx1"/>
                </a:solidFill>
                <a:effectLst/>
                <a:latin typeface="+mn-lt"/>
                <a:ea typeface="+mn-ea"/>
                <a:cs typeface="+mn-cs"/>
              </a:rPr>
              <a:t>Representatives from Police, IT, Public Record Office, City Manager’s Office and Human Resources met and are finalizing job descriptions, classifications, and recruitment strategies for the civilian staff needed to implement Body Cameras.  </a:t>
            </a:r>
          </a:p>
          <a:p>
            <a:pPr lvl="2"/>
            <a:r>
              <a:rPr lang="en-US" sz="1200" b="1" kern="1200" dirty="0" smtClean="0">
                <a:solidFill>
                  <a:schemeClr val="tx1"/>
                </a:solidFill>
                <a:effectLst/>
                <a:latin typeface="+mn-lt"/>
                <a:ea typeface="+mn-ea"/>
                <a:cs typeface="+mn-cs"/>
              </a:rPr>
              <a:t>Civilian Support Staff (Estimates:  $440K annually) </a:t>
            </a:r>
            <a:r>
              <a:rPr lang="en-US" sz="1200" kern="1200" dirty="0" smtClean="0">
                <a:solidFill>
                  <a:schemeClr val="tx1"/>
                </a:solidFill>
                <a:effectLst/>
                <a:latin typeface="+mn-lt"/>
                <a:ea typeface="+mn-ea"/>
                <a:cs typeface="+mn-cs"/>
              </a:rPr>
              <a:t>– Salary &amp; Benefits</a:t>
            </a:r>
          </a:p>
          <a:p>
            <a:pPr lvl="3"/>
            <a:r>
              <a:rPr lang="en-US" sz="1200" kern="1200" dirty="0" smtClean="0">
                <a:solidFill>
                  <a:schemeClr val="tx1"/>
                </a:solidFill>
                <a:effectLst/>
                <a:latin typeface="+mn-lt"/>
                <a:ea typeface="+mn-ea"/>
                <a:cs typeface="+mn-cs"/>
              </a:rPr>
              <a:t>3 Public Disclosure Specialists ($260K):  For redaction video services</a:t>
            </a:r>
          </a:p>
          <a:p>
            <a:pPr lvl="3"/>
            <a:r>
              <a:rPr lang="en-US" sz="1200" kern="1200" dirty="0" smtClean="0">
                <a:solidFill>
                  <a:schemeClr val="tx1"/>
                </a:solidFill>
                <a:effectLst/>
                <a:latin typeface="+mn-lt"/>
                <a:ea typeface="+mn-ea"/>
                <a:cs typeface="+mn-cs"/>
              </a:rPr>
              <a:t>1 Computer Support Technician ($90K): For BWC technical services</a:t>
            </a:r>
          </a:p>
          <a:p>
            <a:pPr lvl="3"/>
            <a:r>
              <a:rPr lang="en-US" sz="1200" kern="1200" dirty="0" smtClean="0">
                <a:solidFill>
                  <a:schemeClr val="tx1"/>
                </a:solidFill>
                <a:effectLst/>
                <a:latin typeface="+mn-lt"/>
                <a:ea typeface="+mn-ea"/>
                <a:cs typeface="+mn-cs"/>
              </a:rPr>
              <a:t>1 Police Administrative Support Specialist ($90K): For coordination and reporting</a:t>
            </a:r>
          </a:p>
          <a:p>
            <a:pPr lvl="1"/>
            <a:r>
              <a:rPr lang="en-US" sz="1200" kern="1200" dirty="0" smtClean="0">
                <a:solidFill>
                  <a:schemeClr val="tx1"/>
                </a:solidFill>
                <a:effectLst/>
                <a:latin typeface="+mn-lt"/>
                <a:ea typeface="+mn-ea"/>
                <a:cs typeface="+mn-cs"/>
              </a:rPr>
              <a:t>These positions will be advertised by November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and will be filled by Mid-December</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 Can’t Wait (Chief</a:t>
            </a:r>
            <a:r>
              <a:rPr lang="en-US" sz="1200" b="1" kern="1200" baseline="0" dirty="0" smtClean="0">
                <a:solidFill>
                  <a:schemeClr val="tx1"/>
                </a:solidFill>
                <a:effectLst/>
                <a:latin typeface="+mn-lt"/>
                <a:ea typeface="+mn-ea"/>
                <a:cs typeface="+mn-cs"/>
              </a:rPr>
              <a:t> Ramsdell</a:t>
            </a:r>
            <a:r>
              <a:rPr lang="en-US" sz="1200" b="1"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TPD policies should be updated to integrate three of the eight recommendations: </a:t>
            </a:r>
          </a:p>
          <a:p>
            <a:pPr lvl="1"/>
            <a:r>
              <a:rPr lang="en-US" sz="1200" kern="1200" dirty="0" smtClean="0">
                <a:solidFill>
                  <a:schemeClr val="tx1"/>
                </a:solidFill>
                <a:effectLst/>
                <a:latin typeface="+mn-lt"/>
                <a:ea typeface="+mn-ea"/>
                <a:cs typeface="+mn-cs"/>
              </a:rPr>
              <a:t>banning chokeholds and strangle holds, </a:t>
            </a:r>
          </a:p>
          <a:p>
            <a:pPr lvl="1"/>
            <a:r>
              <a:rPr lang="en-US" sz="1200" kern="1200" dirty="0" smtClean="0">
                <a:solidFill>
                  <a:schemeClr val="tx1"/>
                </a:solidFill>
                <a:effectLst/>
                <a:latin typeface="+mn-lt"/>
                <a:ea typeface="+mn-ea"/>
                <a:cs typeface="+mn-cs"/>
              </a:rPr>
              <a:t>duty to intervene, </a:t>
            </a:r>
          </a:p>
          <a:p>
            <a:pPr lvl="1"/>
            <a:r>
              <a:rPr lang="en-US" sz="1200" kern="1200" dirty="0" smtClean="0">
                <a:solidFill>
                  <a:schemeClr val="tx1"/>
                </a:solidFill>
                <a:effectLst/>
                <a:latin typeface="+mn-lt"/>
                <a:ea typeface="+mn-ea"/>
                <a:cs typeface="+mn-cs"/>
              </a:rPr>
              <a:t>and require a warning before shooting.  </a:t>
            </a:r>
          </a:p>
          <a:p>
            <a:pPr lvl="0"/>
            <a:r>
              <a:rPr lang="en-US" sz="1200" kern="1200" dirty="0" smtClean="0">
                <a:solidFill>
                  <a:schemeClr val="tx1"/>
                </a:solidFill>
                <a:effectLst/>
                <a:latin typeface="+mn-lt"/>
                <a:ea typeface="+mn-ea"/>
                <a:cs typeface="+mn-cs"/>
              </a:rPr>
              <a:t>Current policies aligned with the remaining five recommendations.</a:t>
            </a:r>
          </a:p>
          <a:p>
            <a:pPr lvl="0"/>
            <a:r>
              <a:rPr lang="en-US" sz="1200" kern="1200" dirty="0" smtClean="0">
                <a:solidFill>
                  <a:schemeClr val="tx1"/>
                </a:solidFill>
                <a:effectLst/>
                <a:latin typeface="+mn-lt"/>
                <a:ea typeface="+mn-ea"/>
                <a:cs typeface="+mn-cs"/>
              </a:rPr>
              <a:t>Timeline: </a:t>
            </a:r>
          </a:p>
          <a:p>
            <a:pPr lvl="1"/>
            <a:r>
              <a:rPr lang="en-US" sz="1200" kern="1200" dirty="0" smtClean="0">
                <a:solidFill>
                  <a:schemeClr val="tx1"/>
                </a:solidFill>
                <a:effectLst/>
                <a:latin typeface="+mn-lt"/>
                <a:ea typeface="+mn-ea"/>
                <a:cs typeface="+mn-cs"/>
              </a:rPr>
              <a:t>June: Best practices research and Union review; approved by chain of command</a:t>
            </a:r>
          </a:p>
          <a:p>
            <a:pPr lvl="1"/>
            <a:r>
              <a:rPr lang="en-US" sz="1200" kern="1200" dirty="0" smtClean="0">
                <a:solidFill>
                  <a:schemeClr val="tx1"/>
                </a:solidFill>
                <a:effectLst/>
                <a:latin typeface="+mn-lt"/>
                <a:ea typeface="+mn-ea"/>
                <a:cs typeface="+mn-cs"/>
              </a:rPr>
              <a:t>July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 August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Preliminary training on adopted policies </a:t>
            </a:r>
          </a:p>
          <a:p>
            <a:pPr lvl="1"/>
            <a:r>
              <a:rPr lang="en-US" sz="1200" kern="1200" dirty="0" smtClean="0">
                <a:solidFill>
                  <a:schemeClr val="tx1"/>
                </a:solidFill>
                <a:effectLst/>
                <a:latin typeface="+mn-lt"/>
                <a:ea typeface="+mn-ea"/>
                <a:cs typeface="+mn-cs"/>
              </a:rPr>
              <a:t>September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Comprehensive/practical training regarding 3 policy changes at fall in-service training</a:t>
            </a: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5: </a:t>
            </a:r>
          </a:p>
          <a:p>
            <a:r>
              <a:rPr lang="en-US" sz="1200" b="1" kern="1200" dirty="0" smtClean="0">
                <a:solidFill>
                  <a:schemeClr val="tx1"/>
                </a:solidFill>
                <a:effectLst/>
                <a:latin typeface="+mn-lt"/>
                <a:ea typeface="+mn-ea"/>
                <a:cs typeface="+mn-cs"/>
              </a:rPr>
              <a:t>Legislative Agenda Items (Anita Gallagher)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City’s Government Relations team is working on developing the draft legislative agenda for state and federal priorities for 2021. Note: The Government Relations team consists of in-house staff in General Government and Tacoma Public Utilities plus our state and federal contract lobbyists.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Initial thoughts on how we can integrate an anti-racism approach to our advocacy work:</a:t>
            </a:r>
          </a:p>
          <a:p>
            <a:pPr lvl="0"/>
            <a:r>
              <a:rPr lang="en-US" sz="1200" kern="1200" dirty="0" smtClean="0">
                <a:solidFill>
                  <a:schemeClr val="tx1"/>
                </a:solidFill>
                <a:effectLst/>
                <a:latin typeface="+mn-lt"/>
                <a:ea typeface="+mn-ea"/>
                <a:cs typeface="+mn-cs"/>
              </a:rPr>
              <a:t>• Include a statement on the legislative agenda stating the City supports legislative efforts that address disparate impacts of systems and institutions on communities of color, and opposes policies that cause direct harm, disadvantage, or otherwise negatively impact the health, well-being, and economic security of people of color. (This is not the final proposed language, but a rough concept.)</a:t>
            </a:r>
          </a:p>
          <a:p>
            <a:pPr lvl="0"/>
            <a:r>
              <a:rPr lang="en-US" sz="1200" kern="1200" dirty="0" smtClean="0">
                <a:solidFill>
                  <a:schemeClr val="tx1"/>
                </a:solidFill>
                <a:effectLst/>
                <a:latin typeface="+mn-lt"/>
                <a:ea typeface="+mn-ea"/>
                <a:cs typeface="+mn-cs"/>
              </a:rPr>
              <a:t>• Utilize an anti-racist approach to how we engage in broader legislative advocacy efforts, such as our team’s support of Deputy Mayor Blocker on the Board of the Association of Washington Cities and his recent appointment to the AWC Equity Workgroup. Additionally, Council Member Ushka’s role on the AWC Legislative Priorities Committee provides another avenue by which the City can champion anti-racist policies and work with the Association to advance those priorities.</a:t>
            </a:r>
          </a:p>
          <a:p>
            <a:pPr lvl="0"/>
            <a:r>
              <a:rPr lang="en-US" sz="1200" kern="1200" dirty="0" smtClean="0">
                <a:solidFill>
                  <a:schemeClr val="tx1"/>
                </a:solidFill>
                <a:effectLst/>
                <a:latin typeface="+mn-lt"/>
                <a:ea typeface="+mn-ea"/>
                <a:cs typeface="+mn-cs"/>
              </a:rPr>
              <a:t>• Coordinate our federal priorities with the National League of Cities Race, Equity, and Leadership (REAL) initiative that serves to strengthen local leaders’ knowledge and capacity to eliminate racial disparities, heal racial divisions, and build more equitable communities.</a:t>
            </a:r>
          </a:p>
          <a:p>
            <a:pPr lvl="0"/>
            <a:r>
              <a:rPr lang="en-US" sz="1200" kern="1200" dirty="0" smtClean="0">
                <a:solidFill>
                  <a:schemeClr val="tx1"/>
                </a:solidFill>
                <a:effectLst/>
                <a:latin typeface="+mn-lt"/>
                <a:ea typeface="+mn-ea"/>
                <a:cs typeface="+mn-cs"/>
              </a:rPr>
              <a:t>• Continue to prioritize funding support for public transit, housing, homelessness programs, and the Low Income Home Energy Assistance Program at the federal level.</a:t>
            </a:r>
          </a:p>
          <a:p>
            <a:pPr lvl="0"/>
            <a:r>
              <a:rPr lang="en-US" sz="1200" kern="1200" dirty="0" smtClean="0">
                <a:solidFill>
                  <a:schemeClr val="tx1"/>
                </a:solidFill>
                <a:effectLst/>
                <a:latin typeface="+mn-lt"/>
                <a:ea typeface="+mn-ea"/>
                <a:cs typeface="+mn-cs"/>
              </a:rPr>
              <a:t>• Continue to advocate for Immigration and Customs Enforcement to end the use of private prisons for immigrant detention and instead use available alternatives to detention whenever possible. Support recent actions like the House • Appropriations Committee’s bill that reduces funding for ICE while increasing funding for oversight.</a:t>
            </a:r>
          </a:p>
          <a:p>
            <a:pPr lvl="0"/>
            <a:r>
              <a:rPr lang="en-US" sz="1200" kern="1200" dirty="0" smtClean="0">
                <a:solidFill>
                  <a:schemeClr val="tx1"/>
                </a:solidFill>
                <a:effectLst/>
                <a:latin typeface="+mn-lt"/>
                <a:ea typeface="+mn-ea"/>
                <a:cs typeface="+mn-cs"/>
              </a:rPr>
              <a:t>• Advocate for the federal government to reform the immigration system to produce a streamlined path toward citizenship for immigrants and support Deferred Action for Childhood Arrivals (DACA).</a:t>
            </a:r>
          </a:p>
          <a:p>
            <a:pPr lvl="0"/>
            <a:r>
              <a:rPr lang="en-US" sz="1200" kern="1200" dirty="0" smtClean="0">
                <a:solidFill>
                  <a:schemeClr val="tx1"/>
                </a:solidFill>
                <a:effectLst/>
                <a:latin typeface="+mn-lt"/>
                <a:ea typeface="+mn-ea"/>
                <a:cs typeface="+mn-cs"/>
              </a:rPr>
              <a:t>• Generally, we will call attention to equity impacts when lobbying for or against policies and funding proposals.</a:t>
            </a:r>
          </a:p>
          <a:p>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4</a:t>
            </a:fld>
            <a:endParaRPr lang="ru-RU" altLang="en-US"/>
          </a:p>
        </p:txBody>
      </p:sp>
    </p:spTree>
    <p:extLst>
      <p:ext uri="{BB962C8B-B14F-4D97-AF65-F5344CB8AC3E}">
        <p14:creationId xmlns:p14="http://schemas.microsoft.com/office/powerpoint/2010/main" val="4201775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5</a:t>
            </a:fld>
            <a:endParaRPr lang="ru-RU" altLang="en-US"/>
          </a:p>
        </p:txBody>
      </p:sp>
    </p:spTree>
    <p:extLst>
      <p:ext uri="{BB962C8B-B14F-4D97-AF65-F5344CB8AC3E}">
        <p14:creationId xmlns:p14="http://schemas.microsoft.com/office/powerpoint/2010/main" val="4195238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6</a:t>
            </a:fld>
            <a:endParaRPr lang="ru-RU" altLang="en-US"/>
          </a:p>
        </p:txBody>
      </p:sp>
    </p:spTree>
    <p:extLst>
      <p:ext uri="{BB962C8B-B14F-4D97-AF65-F5344CB8AC3E}">
        <p14:creationId xmlns:p14="http://schemas.microsoft.com/office/powerpoint/2010/main" val="32230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7</a:t>
            </a:fld>
            <a:endParaRPr lang="ru-RU" altLang="en-US"/>
          </a:p>
        </p:txBody>
      </p:sp>
    </p:spTree>
    <p:extLst>
      <p:ext uri="{BB962C8B-B14F-4D97-AF65-F5344CB8AC3E}">
        <p14:creationId xmlns:p14="http://schemas.microsoft.com/office/powerpoint/2010/main" val="2929928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8</a:t>
            </a:fld>
            <a:endParaRPr lang="ru-RU" altLang="en-US" smtClean="0">
              <a:latin typeface="Calibri" panose="020F0502020204030204" pitchFamily="34" charset="0"/>
            </a:endParaRPr>
          </a:p>
        </p:txBody>
      </p:sp>
    </p:spTree>
    <p:extLst>
      <p:ext uri="{BB962C8B-B14F-4D97-AF65-F5344CB8AC3E}">
        <p14:creationId xmlns:p14="http://schemas.microsoft.com/office/powerpoint/2010/main" val="1223346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 Image">
    <p:spTree>
      <p:nvGrpSpPr>
        <p:cNvPr id="1" name=""/>
        <p:cNvGrpSpPr/>
        <p:nvPr/>
      </p:nvGrpSpPr>
      <p:grpSpPr>
        <a:xfrm>
          <a:off x="0" y="0"/>
          <a:ext cx="0" cy="0"/>
          <a:chOff x="0" y="0"/>
          <a:chExt cx="0" cy="0"/>
        </a:xfrm>
      </p:grpSpPr>
      <p:sp>
        <p:nvSpPr>
          <p:cNvPr id="2" name="Прямоугольник 1"/>
          <p:cNvSpPr/>
          <p:nvPr userDrawn="1"/>
        </p:nvSpPr>
        <p:spPr>
          <a:xfrm>
            <a:off x="-19050" y="1962150"/>
            <a:ext cx="12211050" cy="4953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3" name="Прямоугольник 8"/>
          <p:cNvSpPr/>
          <p:nvPr userDrawn="1"/>
        </p:nvSpPr>
        <p:spPr>
          <a:xfrm>
            <a:off x="-19050" y="0"/>
            <a:ext cx="12211050" cy="4438650"/>
          </a:xfrm>
          <a:custGeom>
            <a:avLst/>
            <a:gdLst>
              <a:gd name="connsiteX0" fmla="*/ 0 w 12192000"/>
              <a:gd name="connsiteY0" fmla="*/ 0 h 4133850"/>
              <a:gd name="connsiteX1" fmla="*/ 12192000 w 12192000"/>
              <a:gd name="connsiteY1" fmla="*/ 0 h 4133850"/>
              <a:gd name="connsiteX2" fmla="*/ 12192000 w 12192000"/>
              <a:gd name="connsiteY2" fmla="*/ 4133850 h 4133850"/>
              <a:gd name="connsiteX3" fmla="*/ 0 w 12192000"/>
              <a:gd name="connsiteY3" fmla="*/ 4133850 h 4133850"/>
              <a:gd name="connsiteX4" fmla="*/ 0 w 12192000"/>
              <a:gd name="connsiteY4" fmla="*/ 0 h 4133850"/>
              <a:gd name="connsiteX0" fmla="*/ 19050 w 12211050"/>
              <a:gd name="connsiteY0" fmla="*/ 0 h 4133850"/>
              <a:gd name="connsiteX1" fmla="*/ 12211050 w 12211050"/>
              <a:gd name="connsiteY1" fmla="*/ 0 h 4133850"/>
              <a:gd name="connsiteX2" fmla="*/ 12211050 w 12211050"/>
              <a:gd name="connsiteY2" fmla="*/ 4133850 h 4133850"/>
              <a:gd name="connsiteX3" fmla="*/ 0 w 12211050"/>
              <a:gd name="connsiteY3" fmla="*/ 3219450 h 4133850"/>
              <a:gd name="connsiteX4" fmla="*/ 19050 w 12211050"/>
              <a:gd name="connsiteY4" fmla="*/ 0 h 4133850"/>
              <a:gd name="connsiteX0" fmla="*/ 19050 w 12211050"/>
              <a:gd name="connsiteY0" fmla="*/ 0 h 4438650"/>
              <a:gd name="connsiteX1" fmla="*/ 12211050 w 12211050"/>
              <a:gd name="connsiteY1" fmla="*/ 0 h 4438650"/>
              <a:gd name="connsiteX2" fmla="*/ 12211050 w 12211050"/>
              <a:gd name="connsiteY2" fmla="*/ 4438650 h 4438650"/>
              <a:gd name="connsiteX3" fmla="*/ 0 w 12211050"/>
              <a:gd name="connsiteY3" fmla="*/ 3219450 h 4438650"/>
              <a:gd name="connsiteX4" fmla="*/ 19050 w 12211050"/>
              <a:gd name="connsiteY4" fmla="*/ 0 h 4438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4438650">
                <a:moveTo>
                  <a:pt x="19050" y="0"/>
                </a:moveTo>
                <a:lnTo>
                  <a:pt x="12211050" y="0"/>
                </a:lnTo>
                <a:lnTo>
                  <a:pt x="12211050" y="4438650"/>
                </a:lnTo>
                <a:lnTo>
                  <a:pt x="0" y="3219450"/>
                </a:lnTo>
                <a:lnTo>
                  <a:pt x="19050" y="0"/>
                </a:lnTo>
                <a:close/>
              </a:path>
            </a:pathLst>
          </a:cu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4" name="Прямоугольник 3"/>
          <p:cNvSpPr/>
          <p:nvPr userDrawn="1"/>
        </p:nvSpPr>
        <p:spPr>
          <a:xfrm>
            <a:off x="627063" y="581025"/>
            <a:ext cx="10896600" cy="569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60950" y="868363"/>
            <a:ext cx="20701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9"/>
          <p:cNvCxnSpPr/>
          <p:nvPr userDrawn="1"/>
        </p:nvCxnSpPr>
        <p:spPr>
          <a:xfrm>
            <a:off x="5572125" y="2936875"/>
            <a:ext cx="1047750" cy="0"/>
          </a:xfrm>
          <a:prstGeom prst="line">
            <a:avLst/>
          </a:prstGeom>
          <a:ln w="76200">
            <a:solidFill>
              <a:srgbClr val="CDAC09"/>
            </a:solidFill>
          </a:ln>
        </p:spPr>
        <p:style>
          <a:lnRef idx="1">
            <a:schemeClr val="accent1"/>
          </a:lnRef>
          <a:fillRef idx="0">
            <a:schemeClr val="accent1"/>
          </a:fillRef>
          <a:effectRef idx="0">
            <a:schemeClr val="accent1"/>
          </a:effectRef>
          <a:fontRef idx="minor">
            <a:schemeClr val="tx1"/>
          </a:fontRef>
        </p:style>
      </p:cxnSp>
      <p:sp>
        <p:nvSpPr>
          <p:cNvPr id="7" name="Овал 12"/>
          <p:cNvSpPr/>
          <p:nvPr userDrawn="1"/>
        </p:nvSpPr>
        <p:spPr>
          <a:xfrm>
            <a:off x="6034088" y="6029325"/>
            <a:ext cx="187325" cy="18732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200" dirty="0"/>
          </a:p>
        </p:txBody>
      </p:sp>
    </p:spTree>
    <p:extLst>
      <p:ext uri="{BB962C8B-B14F-4D97-AF65-F5344CB8AC3E}">
        <p14:creationId xmlns:p14="http://schemas.microsoft.com/office/powerpoint/2010/main" val="284534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ext Placeholder 8"/>
          <p:cNvSpPr>
            <a:spLocks noGrp="1"/>
          </p:cNvSpPr>
          <p:nvPr>
            <p:ph type="body" sz="quarter" idx="10"/>
          </p:nvPr>
        </p:nvSpPr>
        <p:spPr>
          <a:xfrm>
            <a:off x="1910080" y="1727835"/>
            <a:ext cx="8412798" cy="3987800"/>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9"/>
          <p:cNvSpPr>
            <a:spLocks noGrp="1"/>
          </p:cNvSpPr>
          <p:nvPr>
            <p:ph type="title"/>
          </p:nvPr>
        </p:nvSpPr>
        <p:spPr>
          <a:xfrm>
            <a:off x="1910080" y="720725"/>
            <a:ext cx="8412798" cy="635635"/>
          </a:xfrm>
          <a:prstGeom prst="rect">
            <a:avLst/>
          </a:prstGeom>
        </p:spPr>
        <p:txBody>
          <a:bodyPr/>
          <a:lstStyle>
            <a:lvl1pPr>
              <a:defRPr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32142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27"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29" name="Group 14"/>
          <p:cNvGrpSpPr>
            <a:grpSpLocks/>
          </p:cNvGrpSpPr>
          <p:nvPr userDrawn="1"/>
        </p:nvGrpSpPr>
        <p:grpSpPr bwMode="auto">
          <a:xfrm>
            <a:off x="627063" y="360363"/>
            <a:ext cx="10906125" cy="6124575"/>
            <a:chOff x="296" y="227"/>
            <a:chExt cx="5153" cy="3858"/>
          </a:xfrm>
        </p:grpSpPr>
        <p:grpSp>
          <p:nvGrpSpPr>
            <p:cNvPr id="1055" name="Group 13"/>
            <p:cNvGrpSpPr>
              <a:grpSpLocks/>
            </p:cNvGrpSpPr>
            <p:nvPr userDrawn="1"/>
          </p:nvGrpSpPr>
          <p:grpSpPr bwMode="auto">
            <a:xfrm>
              <a:off x="296" y="235"/>
              <a:ext cx="5153" cy="3842"/>
              <a:chOff x="296" y="235"/>
              <a:chExt cx="5153" cy="3842"/>
            </a:xfrm>
          </p:grpSpPr>
          <p:grpSp>
            <p:nvGrpSpPr>
              <p:cNvPr id="1057" name="Group 12"/>
              <p:cNvGrpSpPr>
                <a:grpSpLocks/>
              </p:cNvGrpSpPr>
              <p:nvPr userDrawn="1"/>
            </p:nvGrpSpPr>
            <p:grpSpPr bwMode="auto">
              <a:xfrm>
                <a:off x="296" y="235"/>
                <a:ext cx="5153" cy="3842"/>
                <a:chOff x="296" y="235"/>
                <a:chExt cx="5153" cy="3842"/>
              </a:xfrm>
            </p:grpSpPr>
            <p:sp>
              <p:nvSpPr>
                <p:cNvPr id="10"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11"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8"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6"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9"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31"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33" name="Group 14"/>
          <p:cNvGrpSpPr>
            <a:grpSpLocks/>
          </p:cNvGrpSpPr>
          <p:nvPr userDrawn="1"/>
        </p:nvGrpSpPr>
        <p:grpSpPr bwMode="auto">
          <a:xfrm>
            <a:off x="627063" y="360363"/>
            <a:ext cx="10906125" cy="6124575"/>
            <a:chOff x="296" y="227"/>
            <a:chExt cx="5153" cy="3858"/>
          </a:xfrm>
        </p:grpSpPr>
        <p:grpSp>
          <p:nvGrpSpPr>
            <p:cNvPr id="1049" name="Group 13"/>
            <p:cNvGrpSpPr>
              <a:grpSpLocks/>
            </p:cNvGrpSpPr>
            <p:nvPr userDrawn="1"/>
          </p:nvGrpSpPr>
          <p:grpSpPr bwMode="auto">
            <a:xfrm>
              <a:off x="296" y="235"/>
              <a:ext cx="5153" cy="3842"/>
              <a:chOff x="296" y="235"/>
              <a:chExt cx="5153" cy="3842"/>
            </a:xfrm>
          </p:grpSpPr>
          <p:grpSp>
            <p:nvGrpSpPr>
              <p:cNvPr id="1051" name="Group 12"/>
              <p:cNvGrpSpPr>
                <a:grpSpLocks/>
              </p:cNvGrpSpPr>
              <p:nvPr userDrawn="1"/>
            </p:nvGrpSpPr>
            <p:grpSpPr bwMode="auto">
              <a:xfrm>
                <a:off x="296" y="235"/>
                <a:ext cx="5153" cy="3842"/>
                <a:chOff x="296" y="235"/>
                <a:chExt cx="5153" cy="3842"/>
              </a:xfrm>
            </p:grpSpPr>
            <p:sp>
              <p:nvSpPr>
                <p:cNvPr id="97"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98"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2"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0"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 name="Прямоугольник 6"/>
          <p:cNvSpPr>
            <a:spLocks noChangeArrowheads="1"/>
          </p:cNvSpPr>
          <p:nvPr userDrawn="1"/>
        </p:nvSpPr>
        <p:spPr bwMode="auto">
          <a:xfrm>
            <a:off x="10599738" y="5842000"/>
            <a:ext cx="3349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256B456C-A035-48C3-95F0-0895067CB522}" type="slidenum">
              <a:rPr lang="ru-RU" altLang="en-US" sz="900" b="1" smtClean="0">
                <a:solidFill>
                  <a:srgbClr val="CDAC09"/>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smtClean="0">
              <a:solidFill>
                <a:srgbClr val="CDAC09"/>
              </a:solidFill>
              <a:latin typeface="Arial" panose="020B0604020202020204" pitchFamily="34" charset="0"/>
              <a:ea typeface="Karla" pitchFamily="2" charset="0"/>
              <a:cs typeface="Arial" panose="020B0604020202020204" pitchFamily="34" charset="0"/>
            </a:endParaRPr>
          </a:p>
        </p:txBody>
      </p:sp>
      <p:sp>
        <p:nvSpPr>
          <p:cNvPr id="100" name="Прямоугольник 7"/>
          <p:cNvSpPr/>
          <p:nvPr userDrawn="1"/>
        </p:nvSpPr>
        <p:spPr>
          <a:xfrm>
            <a:off x="10579100" y="6072188"/>
            <a:ext cx="376238" cy="57150"/>
          </a:xfrm>
          <a:prstGeom prst="rect">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1" name="Прямоугольник 36"/>
          <p:cNvSpPr/>
          <p:nvPr userDrawn="1"/>
        </p:nvSpPr>
        <p:spPr>
          <a:xfrm>
            <a:off x="0" y="0"/>
            <a:ext cx="12192000" cy="134620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nvGrpSpPr>
          <p:cNvPr id="1037" name="Группа 37"/>
          <p:cNvGrpSpPr>
            <a:grpSpLocks/>
          </p:cNvGrpSpPr>
          <p:nvPr userDrawn="1"/>
        </p:nvGrpSpPr>
        <p:grpSpPr bwMode="auto">
          <a:xfrm>
            <a:off x="1220788" y="819150"/>
            <a:ext cx="681037" cy="165100"/>
            <a:chOff x="2152493" y="583267"/>
            <a:chExt cx="681788" cy="165205"/>
          </a:xfrm>
        </p:grpSpPr>
        <p:sp>
          <p:nvSpPr>
            <p:cNvPr id="103" name="Овал 5"/>
            <p:cNvSpPr/>
            <p:nvPr/>
          </p:nvSpPr>
          <p:spPr>
            <a:xfrm>
              <a:off x="2152493" y="583267"/>
              <a:ext cx="165282" cy="16520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4" name="Овал 6"/>
            <p:cNvSpPr/>
            <p:nvPr/>
          </p:nvSpPr>
          <p:spPr>
            <a:xfrm>
              <a:off x="2411540" y="583267"/>
              <a:ext cx="163693" cy="16520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5" name="Овал 7"/>
            <p:cNvSpPr/>
            <p:nvPr/>
          </p:nvSpPr>
          <p:spPr>
            <a:xfrm>
              <a:off x="2668999" y="583267"/>
              <a:ext cx="165282" cy="16520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cxnSp>
        <p:nvCxnSpPr>
          <p:cNvPr id="106" name="Прямая соединительная линия 33"/>
          <p:cNvCxnSpPr/>
          <p:nvPr userDrawn="1"/>
        </p:nvCxnSpPr>
        <p:spPr>
          <a:xfrm>
            <a:off x="0" y="1220788"/>
            <a:ext cx="1901825" cy="0"/>
          </a:xfrm>
          <a:prstGeom prst="line">
            <a:avLst/>
          </a:prstGeom>
          <a:ln w="57150">
            <a:solidFill>
              <a:srgbClr val="CDAC09"/>
            </a:solidFill>
          </a:ln>
        </p:spPr>
        <p:style>
          <a:lnRef idx="1">
            <a:schemeClr val="accent1"/>
          </a:lnRef>
          <a:fillRef idx="0">
            <a:schemeClr val="accent1"/>
          </a:fillRef>
          <a:effectRef idx="0">
            <a:schemeClr val="accent1"/>
          </a:effectRef>
          <a:fontRef idx="minor">
            <a:schemeClr val="tx1"/>
          </a:fontRef>
        </p:style>
      </p:cxnSp>
      <p:sp>
        <p:nvSpPr>
          <p:cNvPr id="1039"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40"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7" name="Oval 116"/>
          <p:cNvSpPr/>
          <p:nvPr userDrawn="1"/>
        </p:nvSpPr>
        <p:spPr>
          <a:xfrm>
            <a:off x="8916988" y="-36513"/>
            <a:ext cx="2398712" cy="2397126"/>
          </a:xfrm>
          <a:prstGeom prst="ellipse">
            <a:avLst/>
          </a:prstGeom>
          <a:blipFill dpi="0" rotWithShape="1">
            <a:blip r:embed="rId4">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8" name="Rectangle 117"/>
          <p:cNvSpPr/>
          <p:nvPr userDrawn="1"/>
        </p:nvSpPr>
        <p:spPr>
          <a:xfrm>
            <a:off x="0" y="1350963"/>
            <a:ext cx="12192000" cy="5559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9" name="Прямоугольник 6"/>
          <p:cNvSpPr>
            <a:spLocks noChangeArrowheads="1"/>
          </p:cNvSpPr>
          <p:nvPr userDrawn="1"/>
        </p:nvSpPr>
        <p:spPr bwMode="auto">
          <a:xfrm>
            <a:off x="10580688" y="5842000"/>
            <a:ext cx="373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08A5F8B4-182A-4286-8C12-263E6E9F6244}" type="slidenum">
              <a:rPr lang="ru-RU" altLang="en-US" sz="1200" b="1" smtClean="0">
                <a:solidFill>
                  <a:srgbClr val="2F4057"/>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dirty="0" smtClean="0">
              <a:solidFill>
                <a:srgbClr val="2F4057"/>
              </a:solidFill>
              <a:latin typeface="Arial" panose="020B0604020202020204" pitchFamily="34" charset="0"/>
              <a:ea typeface="Karla" pitchFamily="2" charset="0"/>
              <a:cs typeface="Arial" panose="020B0604020202020204" pitchFamily="34" charset="0"/>
            </a:endParaRPr>
          </a:p>
        </p:txBody>
      </p:sp>
      <p:sp>
        <p:nvSpPr>
          <p:cNvPr id="120" name="Прямоугольник 7"/>
          <p:cNvSpPr/>
          <p:nvPr userDrawn="1"/>
        </p:nvSpPr>
        <p:spPr>
          <a:xfrm>
            <a:off x="10466388" y="6072188"/>
            <a:ext cx="488950" cy="5715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31" name="Подзаголовок 2"/>
          <p:cNvSpPr txBox="1">
            <a:spLocks/>
          </p:cNvSpPr>
          <p:nvPr userDrawn="1"/>
        </p:nvSpPr>
        <p:spPr bwMode="auto">
          <a:xfrm>
            <a:off x="2152650" y="1709738"/>
            <a:ext cx="7589838"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lnSpc>
                <a:spcPct val="150000"/>
              </a:lnSpc>
              <a:buFont typeface="Arial" panose="020B0604020202020204" pitchFamily="34" charset="0"/>
              <a:buChar char="•"/>
              <a:defRPr/>
            </a:pPr>
            <a:endParaRPr lang="en-US" altLang="en-US" sz="2000" dirty="0" smtClean="0">
              <a:latin typeface="Arial" panose="020B0604020202020204" pitchFamily="34" charset="0"/>
              <a:ea typeface="Karla" pitchFamily="2"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8/18/2020</a:t>
            </a:r>
            <a:endParaRPr lang="en-US" altLang="en-US" sz="2400" b="1" dirty="0">
              <a:solidFill>
                <a:srgbClr val="2F4057"/>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smtClean="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833628" y="1747838"/>
            <a:ext cx="1052474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Font typeface="Arial" panose="020B0604020202020204" pitchFamily="34" charset="0"/>
              <a:buNone/>
              <a:defRPr/>
            </a:pPr>
            <a:r>
              <a:rPr lang="en-US" kern="0" dirty="0" smtClean="0">
                <a:latin typeface="Arial" panose="020B0604020202020204" pitchFamily="34" charset="0"/>
                <a:ea typeface="Karla" pitchFamily="2" charset="0"/>
                <a:cs typeface="Arial" panose="020B0604020202020204" pitchFamily="34" charset="0"/>
              </a:rPr>
              <a:t>Be it resolved:</a:t>
            </a:r>
          </a:p>
          <a:p>
            <a:pPr fontAlgn="auto">
              <a:lnSpc>
                <a:spcPct val="150000"/>
              </a:lnSpc>
              <a:spcBef>
                <a:spcPts val="0"/>
              </a:spcBef>
              <a:spcAft>
                <a:spcPts val="0"/>
              </a:spcAft>
              <a:buFont typeface="+mj-lt"/>
              <a:buAutoNum type="arabicPeriod"/>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a:t>
            </a:r>
            <a:r>
              <a:rPr lang="en-US" sz="1800" kern="0" dirty="0" smtClean="0">
                <a:latin typeface="Arial" panose="020B0604020202020204" pitchFamily="34" charset="0"/>
                <a:ea typeface="Karla" pitchFamily="2" charset="0"/>
                <a:cs typeface="Arial" panose="020B0604020202020204" pitchFamily="34" charset="0"/>
              </a:rPr>
              <a:t>to </a:t>
            </a:r>
            <a:r>
              <a:rPr lang="en-US" sz="1800" b="1" kern="0" dirty="0" smtClean="0">
                <a:latin typeface="Arial" panose="020B0604020202020204" pitchFamily="34" charset="0"/>
                <a:ea typeface="Karla" pitchFamily="2" charset="0"/>
                <a:cs typeface="Arial" panose="020B0604020202020204" pitchFamily="34" charset="0"/>
              </a:rPr>
              <a:t>keep anti-racism as a top priority in the process of budget development </a:t>
            </a:r>
            <a:r>
              <a:rPr lang="en-US" sz="1800" kern="0" dirty="0" smtClean="0">
                <a:latin typeface="Arial" panose="020B0604020202020204" pitchFamily="34" charset="0"/>
                <a:ea typeface="Karla" pitchFamily="2" charset="0"/>
                <a:cs typeface="Arial" panose="020B0604020202020204" pitchFamily="34" charset="0"/>
              </a:rPr>
              <a:t>and</a:t>
            </a:r>
            <a:r>
              <a:rPr lang="en-US" sz="1800" b="1" kern="0" dirty="0" smtClean="0">
                <a:latin typeface="Arial" panose="020B0604020202020204" pitchFamily="34" charset="0"/>
                <a:ea typeface="Karla" pitchFamily="2" charset="0"/>
                <a:cs typeface="Arial" panose="020B0604020202020204" pitchFamily="34" charset="0"/>
              </a:rPr>
              <a:t> </a:t>
            </a:r>
            <a:r>
              <a:rPr lang="en-US" sz="1800" kern="0" dirty="0" smtClean="0">
                <a:latin typeface="Arial" panose="020B0604020202020204" pitchFamily="34" charset="0"/>
                <a:ea typeface="Karla" pitchFamily="2" charset="0"/>
                <a:cs typeface="Arial" panose="020B0604020202020204" pitchFamily="34" charset="0"/>
              </a:rPr>
              <a:t>prioritize anti-racism in the planning of an </a:t>
            </a:r>
            <a:r>
              <a:rPr lang="en-US" sz="1800" b="1" kern="0" dirty="0" smtClean="0">
                <a:latin typeface="Arial" panose="020B0604020202020204" pitchFamily="34" charset="0"/>
                <a:ea typeface="Karla" pitchFamily="2" charset="0"/>
                <a:cs typeface="Arial" panose="020B0604020202020204" pitchFamily="34" charset="0"/>
              </a:rPr>
              <a:t>economic recovery strategy following COVID-19</a:t>
            </a:r>
            <a:r>
              <a:rPr lang="en-US" sz="1800" kern="0" dirty="0" smtClean="0">
                <a:latin typeface="Arial" panose="020B0604020202020204" pitchFamily="34" charset="0"/>
                <a:ea typeface="Karla" pitchFamily="2" charset="0"/>
                <a:cs typeface="Arial" panose="020B0604020202020204" pitchFamily="34" charset="0"/>
              </a:rPr>
              <a:t>. </a:t>
            </a:r>
          </a:p>
          <a:p>
            <a:pPr fontAlgn="auto">
              <a:lnSpc>
                <a:spcPct val="150000"/>
              </a:lnSpc>
              <a:spcBef>
                <a:spcPts val="0"/>
              </a:spcBef>
              <a:spcAft>
                <a:spcPts val="0"/>
              </a:spcAft>
              <a:buFont typeface="+mj-lt"/>
              <a:buAutoNum type="arabicPeriod"/>
              <a:defRPr/>
            </a:pPr>
            <a:r>
              <a:rPr lang="en-US" sz="1800" kern="0" dirty="0">
                <a:latin typeface="Arial" panose="020B0604020202020204" pitchFamily="34" charset="0"/>
                <a:ea typeface="Karla" pitchFamily="2" charset="0"/>
                <a:cs typeface="Arial" panose="020B0604020202020204" pitchFamily="34" charset="0"/>
              </a:rPr>
              <a:t>That the City Manager is </a:t>
            </a:r>
            <a:r>
              <a:rPr lang="en-US" sz="1800" kern="0" dirty="0" smtClean="0">
                <a:latin typeface="Arial" panose="020B0604020202020204" pitchFamily="34" charset="0"/>
                <a:ea typeface="Karla" pitchFamily="2" charset="0"/>
                <a:cs typeface="Arial" panose="020B0604020202020204" pitchFamily="34" charset="0"/>
              </a:rPr>
              <a:t>hereby </a:t>
            </a:r>
            <a:r>
              <a:rPr lang="en-US" sz="1800" kern="0" dirty="0">
                <a:latin typeface="Arial" panose="020B0604020202020204" pitchFamily="34" charset="0"/>
                <a:ea typeface="Karla" pitchFamily="2" charset="0"/>
                <a:cs typeface="Arial" panose="020B0604020202020204" pitchFamily="34" charset="0"/>
              </a:rPr>
              <a:t>directed </a:t>
            </a:r>
            <a:r>
              <a:rPr lang="en-US" sz="1800" b="1" kern="0" dirty="0">
                <a:latin typeface="Arial" panose="020B0604020202020204" pitchFamily="34" charset="0"/>
                <a:ea typeface="Karla" pitchFamily="2" charset="0"/>
                <a:cs typeface="Arial" panose="020B0604020202020204" pitchFamily="34" charset="0"/>
              </a:rPr>
              <a:t>to prioritize </a:t>
            </a:r>
            <a:r>
              <a:rPr lang="en-US" sz="1800" b="1" kern="0" dirty="0" smtClean="0">
                <a:latin typeface="Arial" panose="020B0604020202020204" pitchFamily="34" charset="0"/>
                <a:ea typeface="Karla" pitchFamily="2" charset="0"/>
                <a:cs typeface="Arial" panose="020B0604020202020204" pitchFamily="34" charset="0"/>
              </a:rPr>
              <a:t>anti-racism in </a:t>
            </a:r>
            <a:r>
              <a:rPr lang="en-US" sz="1800" b="1" kern="0" dirty="0">
                <a:latin typeface="Arial" panose="020B0604020202020204" pitchFamily="34" charset="0"/>
                <a:ea typeface="Karla" pitchFamily="2" charset="0"/>
                <a:cs typeface="Arial" panose="020B0604020202020204" pitchFamily="34" charset="0"/>
              </a:rPr>
              <a:t>the evaluation of new policies and programs</a:t>
            </a:r>
            <a:r>
              <a:rPr lang="en-US" sz="1800" kern="0" dirty="0">
                <a:latin typeface="Arial" panose="020B0604020202020204" pitchFamily="34" charset="0"/>
                <a:ea typeface="Karla" pitchFamily="2" charset="0"/>
                <a:cs typeface="Arial" panose="020B0604020202020204" pitchFamily="34" charset="0"/>
              </a:rPr>
              <a:t>, as well as the sustained</a:t>
            </a:r>
            <a:r>
              <a:rPr lang="en-US" sz="1800" b="1" kern="0" dirty="0">
                <a:latin typeface="Arial" panose="020B0604020202020204" pitchFamily="34" charset="0"/>
                <a:ea typeface="Karla" pitchFamily="2" charset="0"/>
                <a:cs typeface="Arial" panose="020B0604020202020204" pitchFamily="34" charset="0"/>
              </a:rPr>
              <a:t> and </a:t>
            </a:r>
            <a:r>
              <a:rPr lang="en-US" sz="1800" b="1" kern="0" dirty="0" smtClean="0">
                <a:latin typeface="Arial" panose="020B0604020202020204" pitchFamily="34" charset="0"/>
                <a:ea typeface="Karla" pitchFamily="2" charset="0"/>
                <a:cs typeface="Arial" panose="020B0604020202020204" pitchFamily="34" charset="0"/>
              </a:rPr>
              <a:t>comprehensive transformation </a:t>
            </a:r>
            <a:r>
              <a:rPr lang="en-US" sz="1800" b="1" kern="0" dirty="0">
                <a:latin typeface="Arial" panose="020B0604020202020204" pitchFamily="34" charset="0"/>
                <a:ea typeface="Karla" pitchFamily="2" charset="0"/>
                <a:cs typeface="Arial" panose="020B0604020202020204" pitchFamily="34" charset="0"/>
              </a:rPr>
              <a:t>of existing services</a:t>
            </a:r>
            <a:r>
              <a:rPr lang="en-US" sz="1800" kern="0" dirty="0">
                <a:latin typeface="Arial" panose="020B0604020202020204" pitchFamily="34" charset="0"/>
                <a:ea typeface="Karla" pitchFamily="2" charset="0"/>
                <a:cs typeface="Arial" panose="020B0604020202020204" pitchFamily="34" charset="0"/>
              </a:rPr>
              <a:t>, with initial priority being </a:t>
            </a:r>
            <a:r>
              <a:rPr lang="en-US" sz="1800" kern="0" dirty="0" smtClean="0">
                <a:latin typeface="Arial" panose="020B0604020202020204" pitchFamily="34" charset="0"/>
                <a:ea typeface="Karla" pitchFamily="2" charset="0"/>
                <a:cs typeface="Arial" panose="020B0604020202020204" pitchFamily="34" charset="0"/>
              </a:rPr>
              <a:t>given to </a:t>
            </a:r>
            <a:r>
              <a:rPr lang="en-US" sz="1800" kern="0" dirty="0">
                <a:latin typeface="Arial" panose="020B0604020202020204" pitchFamily="34" charset="0"/>
                <a:ea typeface="Karla" pitchFamily="2" charset="0"/>
                <a:cs typeface="Arial" panose="020B0604020202020204" pitchFamily="34" charset="0"/>
              </a:rPr>
              <a:t>policing. </a:t>
            </a:r>
            <a:endParaRPr lang="en-US" sz="1800" kern="0" dirty="0" smtClean="0">
              <a:latin typeface="Arial" panose="020B0604020202020204" pitchFamily="34" charset="0"/>
              <a:ea typeface="Karla" pitchFamily="2" charset="0"/>
              <a:cs typeface="Arial" panose="020B0604020202020204" pitchFamily="34" charset="0"/>
            </a:endParaRPr>
          </a:p>
        </p:txBody>
      </p:sp>
    </p:spTree>
    <p:extLst>
      <p:ext uri="{BB962C8B-B14F-4D97-AF65-F5344CB8AC3E}">
        <p14:creationId xmlns:p14="http://schemas.microsoft.com/office/powerpoint/2010/main" val="1637692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781051" y="1452563"/>
            <a:ext cx="1052512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buFont typeface="+mj-lt"/>
              <a:buAutoNum type="arabicPeriod" startAt="3"/>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to </a:t>
            </a:r>
            <a:r>
              <a:rPr lang="en-US" sz="1800" b="1" kern="0" dirty="0">
                <a:latin typeface="Arial" panose="020B0604020202020204" pitchFamily="34" charset="0"/>
                <a:ea typeface="Karla" pitchFamily="2" charset="0"/>
                <a:cs typeface="Arial" panose="020B0604020202020204" pitchFamily="34" charset="0"/>
              </a:rPr>
              <a:t>assess the </a:t>
            </a:r>
            <a:r>
              <a:rPr lang="en-US" sz="1800" b="1" kern="0" dirty="0" smtClean="0">
                <a:latin typeface="Arial" panose="020B0604020202020204" pitchFamily="34" charset="0"/>
                <a:ea typeface="Karla" pitchFamily="2" charset="0"/>
                <a:cs typeface="Arial" panose="020B0604020202020204" pitchFamily="34" charset="0"/>
              </a:rPr>
              <a:t>current state </a:t>
            </a:r>
            <a:r>
              <a:rPr lang="en-US" sz="1800" b="1" kern="0" dirty="0">
                <a:latin typeface="Arial" panose="020B0604020202020204" pitchFamily="34" charset="0"/>
                <a:ea typeface="Karla" pitchFamily="2" charset="0"/>
                <a:cs typeface="Arial" panose="020B0604020202020204" pitchFamily="34" charset="0"/>
              </a:rPr>
              <a:t>of systems in place at the Tacoma Police Department</a:t>
            </a:r>
            <a:r>
              <a:rPr lang="en-US" sz="1800" kern="0" dirty="0">
                <a:latin typeface="Arial" panose="020B0604020202020204" pitchFamily="34" charset="0"/>
                <a:ea typeface="Karla" pitchFamily="2" charset="0"/>
                <a:cs typeface="Arial" panose="020B0604020202020204" pitchFamily="34" charset="0"/>
              </a:rPr>
              <a:t> in consultation </a:t>
            </a:r>
            <a:r>
              <a:rPr lang="en-US" sz="1800" kern="0" dirty="0" smtClean="0">
                <a:latin typeface="Arial" panose="020B0604020202020204" pitchFamily="34" charset="0"/>
                <a:ea typeface="Karla" pitchFamily="2" charset="0"/>
                <a:cs typeface="Arial" panose="020B0604020202020204" pitchFamily="34" charset="0"/>
              </a:rPr>
              <a:t>with police </a:t>
            </a:r>
            <a:r>
              <a:rPr lang="en-US" sz="1800" kern="0" dirty="0">
                <a:latin typeface="Arial" panose="020B0604020202020204" pitchFamily="34" charset="0"/>
                <a:ea typeface="Karla" pitchFamily="2" charset="0"/>
                <a:cs typeface="Arial" panose="020B0604020202020204" pitchFamily="34" charset="0"/>
              </a:rPr>
              <a:t>reform experts, and give specific attention to how current policies </a:t>
            </a:r>
            <a:r>
              <a:rPr lang="en-US" sz="1800" kern="0" dirty="0" smtClean="0">
                <a:latin typeface="Arial" panose="020B0604020202020204" pitchFamily="34" charset="0"/>
                <a:ea typeface="Karla" pitchFamily="2" charset="0"/>
                <a:cs typeface="Arial" panose="020B0604020202020204" pitchFamily="34" charset="0"/>
              </a:rPr>
              <a:t>and existing </a:t>
            </a:r>
            <a:r>
              <a:rPr lang="en-US" sz="1800" kern="0" dirty="0">
                <a:latin typeface="Arial" panose="020B0604020202020204" pitchFamily="34" charset="0"/>
                <a:ea typeface="Karla" pitchFamily="2" charset="0"/>
                <a:cs typeface="Arial" panose="020B0604020202020204" pitchFamily="34" charset="0"/>
              </a:rPr>
              <a:t>studies, agency composition, hiring, promotions, staffing levels, </a:t>
            </a:r>
            <a:r>
              <a:rPr lang="en-US" sz="1800" kern="0" dirty="0" smtClean="0">
                <a:latin typeface="Arial" panose="020B0604020202020204" pitchFamily="34" charset="0"/>
                <a:ea typeface="Karla" pitchFamily="2" charset="0"/>
                <a:cs typeface="Arial" panose="020B0604020202020204" pitchFamily="34" charset="0"/>
              </a:rPr>
              <a:t>training, and </a:t>
            </a:r>
            <a:r>
              <a:rPr lang="en-US" sz="1800" kern="0" dirty="0">
                <a:latin typeface="Arial" panose="020B0604020202020204" pitchFamily="34" charset="0"/>
                <a:ea typeface="Karla" pitchFamily="2" charset="0"/>
                <a:cs typeface="Arial" panose="020B0604020202020204" pitchFamily="34" charset="0"/>
              </a:rPr>
              <a:t>accountability systems align to create just outcomes and use this </a:t>
            </a:r>
            <a:r>
              <a:rPr lang="en-US" sz="1800" kern="0" dirty="0" smtClean="0">
                <a:latin typeface="Arial" panose="020B0604020202020204" pitchFamily="34" charset="0"/>
                <a:ea typeface="Karla" pitchFamily="2" charset="0"/>
                <a:cs typeface="Arial" panose="020B0604020202020204" pitchFamily="34" charset="0"/>
              </a:rPr>
              <a:t>assessment as </a:t>
            </a:r>
            <a:r>
              <a:rPr lang="en-US" sz="1800" kern="0" dirty="0">
                <a:latin typeface="Arial" panose="020B0604020202020204" pitchFamily="34" charset="0"/>
                <a:ea typeface="Karla" pitchFamily="2" charset="0"/>
                <a:cs typeface="Arial" panose="020B0604020202020204" pitchFamily="34" charset="0"/>
              </a:rPr>
              <a:t>a foundation for the work of comprehensive transformation. </a:t>
            </a:r>
            <a:endParaRPr lang="en-US" sz="1800"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a:t>
            </a:r>
            <a:r>
              <a:rPr lang="en-US" sz="1800" b="1" kern="0" dirty="0">
                <a:latin typeface="Arial" panose="020B0604020202020204" pitchFamily="34" charset="0"/>
                <a:ea typeface="Karla" pitchFamily="2" charset="0"/>
                <a:cs typeface="Arial" panose="020B0604020202020204" pitchFamily="34" charset="0"/>
              </a:rPr>
              <a:t>actively seek </a:t>
            </a:r>
            <a:r>
              <a:rPr lang="en-US" sz="1800" b="1" kern="0" dirty="0" smtClean="0">
                <a:latin typeface="Arial" panose="020B0604020202020204" pitchFamily="34" charset="0"/>
                <a:ea typeface="Karla" pitchFamily="2" charset="0"/>
                <a:cs typeface="Arial" panose="020B0604020202020204" pitchFamily="34" charset="0"/>
              </a:rPr>
              <a:t>and implement interim administrative changes and process improvements</a:t>
            </a:r>
            <a:r>
              <a:rPr lang="en-US" sz="1800" kern="0" dirty="0" smtClean="0">
                <a:latin typeface="Arial" panose="020B0604020202020204" pitchFamily="34" charset="0"/>
                <a:ea typeface="Karla" pitchFamily="2" charset="0"/>
                <a:cs typeface="Arial" panose="020B0604020202020204" pitchFamily="34" charset="0"/>
              </a:rPr>
              <a:t> that can legally be taken immediately to improve transparency and accountability in policing.</a:t>
            </a: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work with </a:t>
            </a:r>
            <a:r>
              <a:rPr lang="en-US" sz="1800" kern="0" dirty="0" smtClean="0">
                <a:latin typeface="Arial" panose="020B0604020202020204" pitchFamily="34" charset="0"/>
                <a:ea typeface="Karla" pitchFamily="2" charset="0"/>
                <a:cs typeface="Arial" panose="020B0604020202020204" pitchFamily="34" charset="0"/>
              </a:rPr>
              <a:t>the Mayor </a:t>
            </a:r>
            <a:r>
              <a:rPr lang="en-US" sz="1800" kern="0" dirty="0">
                <a:latin typeface="Arial" panose="020B0604020202020204" pitchFamily="34" charset="0"/>
                <a:ea typeface="Karla" pitchFamily="2" charset="0"/>
                <a:cs typeface="Arial" panose="020B0604020202020204" pitchFamily="34" charset="0"/>
              </a:rPr>
              <a:t>and City Council to </a:t>
            </a:r>
            <a:r>
              <a:rPr lang="en-US" sz="1800" b="1" kern="0" dirty="0">
                <a:latin typeface="Arial" panose="020B0604020202020204" pitchFamily="34" charset="0"/>
                <a:ea typeface="Karla" pitchFamily="2" charset="0"/>
                <a:cs typeface="Arial" panose="020B0604020202020204" pitchFamily="34" charset="0"/>
              </a:rPr>
              <a:t>build a legislative platform </a:t>
            </a:r>
            <a:r>
              <a:rPr lang="en-US" sz="1800" kern="0" dirty="0">
                <a:latin typeface="Arial" panose="020B0604020202020204" pitchFamily="34" charset="0"/>
                <a:ea typeface="Karla" pitchFamily="2" charset="0"/>
                <a:cs typeface="Arial" panose="020B0604020202020204" pitchFamily="34" charset="0"/>
              </a:rPr>
              <a:t>at the local, state, and federal levels that works to transform institutions impacted by systemic </a:t>
            </a:r>
            <a:r>
              <a:rPr lang="en-US" sz="1800" kern="0" dirty="0" smtClean="0">
                <a:latin typeface="Arial" panose="020B0604020202020204" pitchFamily="34" charset="0"/>
                <a:ea typeface="Karla" pitchFamily="2" charset="0"/>
                <a:cs typeface="Arial" panose="020B0604020202020204" pitchFamily="34" charset="0"/>
              </a:rPr>
              <a:t>racism for </a:t>
            </a:r>
            <a:r>
              <a:rPr lang="en-US" sz="1800" kern="0" dirty="0">
                <a:latin typeface="Arial" panose="020B0604020202020204" pitchFamily="34" charset="0"/>
                <a:ea typeface="Karla" pitchFamily="2" charset="0"/>
                <a:cs typeface="Arial" panose="020B0604020202020204" pitchFamily="34" charset="0"/>
              </a:rPr>
              <a:t>the greater equity and wellbeing of all residents of Tacoma, </a:t>
            </a:r>
            <a:r>
              <a:rPr lang="en-US" sz="1800" kern="0" dirty="0" smtClean="0">
                <a:latin typeface="Arial" panose="020B0604020202020204" pitchFamily="34" charset="0"/>
                <a:ea typeface="Karla" pitchFamily="2" charset="0"/>
                <a:cs typeface="Arial" panose="020B0604020202020204" pitchFamily="34" charset="0"/>
              </a:rPr>
              <a:t>Washington State</a:t>
            </a:r>
            <a:r>
              <a:rPr lang="en-US" sz="1800" kern="0" dirty="0">
                <a:latin typeface="Arial" panose="020B0604020202020204" pitchFamily="34" charset="0"/>
                <a:ea typeface="Karla" pitchFamily="2" charset="0"/>
                <a:cs typeface="Arial" panose="020B0604020202020204" pitchFamily="34" charset="0"/>
              </a:rPr>
              <a:t>, and the United States.</a:t>
            </a:r>
            <a:endParaRPr lang="en-US" sz="1800" kern="0" dirty="0" smtClean="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9440" y="1727835"/>
            <a:ext cx="9254078" cy="3987800"/>
          </a:xfrm>
        </p:spPr>
        <p:txBody>
          <a:bodyPr/>
          <a:lstStyle/>
          <a:p>
            <a:r>
              <a:rPr lang="en-US" dirty="0" smtClean="0"/>
              <a:t>Section 1: Anti-Racist focused Budget Development</a:t>
            </a:r>
          </a:p>
          <a:p>
            <a:pPr lvl="1"/>
            <a:r>
              <a:rPr lang="en-US" dirty="0">
                <a:solidFill>
                  <a:schemeClr val="accent5"/>
                </a:solidFill>
              </a:rPr>
              <a:t>9/1 Revenue Update at Study </a:t>
            </a:r>
            <a:r>
              <a:rPr lang="en-US" dirty="0" smtClean="0">
                <a:solidFill>
                  <a:schemeClr val="accent5"/>
                </a:solidFill>
              </a:rPr>
              <a:t>Session</a:t>
            </a:r>
          </a:p>
          <a:p>
            <a:r>
              <a:rPr lang="en-US" dirty="0" smtClean="0"/>
              <a:t>Section 2: Transforming Existing Programs</a:t>
            </a:r>
          </a:p>
          <a:p>
            <a:pPr lvl="1"/>
            <a:r>
              <a:rPr lang="en-US" dirty="0" smtClean="0"/>
              <a:t>8/13 – Presented high-level findings of REAP review to departments</a:t>
            </a:r>
          </a:p>
          <a:p>
            <a:pPr lvl="1"/>
            <a:r>
              <a:rPr lang="en-US" dirty="0" smtClean="0">
                <a:solidFill>
                  <a:schemeClr val="accent5"/>
                </a:solidFill>
              </a:rPr>
              <a:t>Mid-September – Second round of employee listening sessions </a:t>
            </a:r>
          </a:p>
          <a:p>
            <a:pPr lvl="1"/>
            <a:r>
              <a:rPr lang="en-US" dirty="0" smtClean="0">
                <a:solidFill>
                  <a:schemeClr val="accent5"/>
                </a:solidFill>
              </a:rPr>
              <a:t>9/30 </a:t>
            </a:r>
            <a:r>
              <a:rPr lang="en-US" dirty="0">
                <a:solidFill>
                  <a:schemeClr val="accent5"/>
                </a:solidFill>
              </a:rPr>
              <a:t>– Departments will respond to feedback and work with OEHR to finalize their </a:t>
            </a:r>
            <a:r>
              <a:rPr lang="en-US" dirty="0" smtClean="0">
                <a:solidFill>
                  <a:schemeClr val="accent5"/>
                </a:solidFill>
              </a:rPr>
              <a:t>Racial Equity Action Plans.</a:t>
            </a:r>
          </a:p>
          <a:p>
            <a:pPr lvl="1"/>
            <a:endParaRPr lang="en-US" dirty="0"/>
          </a:p>
          <a:p>
            <a:pPr marL="0" indent="0">
              <a:buNone/>
            </a:pPr>
            <a:r>
              <a:rPr lang="en-US" dirty="0" smtClean="0">
                <a:solidFill>
                  <a:schemeClr val="accent5"/>
                </a:solidFill>
              </a:rPr>
              <a:t> </a:t>
            </a:r>
          </a:p>
        </p:txBody>
      </p:sp>
      <p:sp>
        <p:nvSpPr>
          <p:cNvPr id="3" name="Title 2"/>
          <p:cNvSpPr>
            <a:spLocks noGrp="1"/>
          </p:cNvSpPr>
          <p:nvPr>
            <p:ph type="title"/>
          </p:nvPr>
        </p:nvSpPr>
        <p:spPr/>
        <p:txBody>
          <a:bodyPr/>
          <a:lstStyle/>
          <a:p>
            <a:r>
              <a:rPr lang="en-US" dirty="0"/>
              <a:t>New Items </a:t>
            </a:r>
            <a:r>
              <a:rPr lang="en-US" dirty="0" smtClean="0"/>
              <a:t>8/18/2020</a:t>
            </a:r>
            <a:endParaRPr lang="en-US" dirty="0"/>
          </a:p>
        </p:txBody>
      </p:sp>
    </p:spTree>
    <p:extLst>
      <p:ext uri="{BB962C8B-B14F-4D97-AF65-F5344CB8AC3E}">
        <p14:creationId xmlns:p14="http://schemas.microsoft.com/office/powerpoint/2010/main" val="2732203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96843" y="1727835"/>
            <a:ext cx="9254078" cy="3987800"/>
          </a:xfrm>
        </p:spPr>
        <p:txBody>
          <a:bodyPr/>
          <a:lstStyle/>
          <a:p>
            <a:r>
              <a:rPr lang="en-US" dirty="0"/>
              <a:t>Section 3: Current State of TPD Systems</a:t>
            </a:r>
          </a:p>
          <a:p>
            <a:pPr lvl="1"/>
            <a:r>
              <a:rPr lang="en-US" dirty="0"/>
              <a:t>8/18 – 21CP presented City Council overview of proposed phase 1 work plan for TPD assessment</a:t>
            </a:r>
          </a:p>
          <a:p>
            <a:r>
              <a:rPr lang="en-US" dirty="0" smtClean="0"/>
              <a:t>Section </a:t>
            </a:r>
            <a:r>
              <a:rPr lang="en-US" dirty="0"/>
              <a:t>4: </a:t>
            </a:r>
            <a:r>
              <a:rPr lang="en-US" dirty="0" smtClean="0"/>
              <a:t>Administrative Changes in TPD</a:t>
            </a:r>
            <a:endParaRPr lang="en-US" dirty="0"/>
          </a:p>
          <a:p>
            <a:pPr lvl="1"/>
            <a:r>
              <a:rPr lang="en-US" dirty="0" smtClean="0"/>
              <a:t>8/13</a:t>
            </a:r>
            <a:r>
              <a:rPr lang="en-US" dirty="0"/>
              <a:t> – </a:t>
            </a:r>
            <a:r>
              <a:rPr lang="en-US" dirty="0" smtClean="0"/>
              <a:t>Community </a:t>
            </a:r>
            <a:r>
              <a:rPr lang="en-US" dirty="0"/>
              <a:t>outreach on Body Camera Policies (hosted by CPAC) </a:t>
            </a:r>
          </a:p>
          <a:p>
            <a:pPr lvl="1"/>
            <a:r>
              <a:rPr lang="en-US" dirty="0" smtClean="0"/>
              <a:t>8/18</a:t>
            </a:r>
            <a:r>
              <a:rPr lang="en-US" dirty="0"/>
              <a:t> – </a:t>
            </a:r>
            <a:r>
              <a:rPr lang="en-US" dirty="0" smtClean="0"/>
              <a:t>HR presented draft Chief of Police recruitment plan at Council Study Session</a:t>
            </a:r>
          </a:p>
        </p:txBody>
      </p:sp>
      <p:sp>
        <p:nvSpPr>
          <p:cNvPr id="3" name="Title 2"/>
          <p:cNvSpPr>
            <a:spLocks noGrp="1"/>
          </p:cNvSpPr>
          <p:nvPr>
            <p:ph type="title"/>
          </p:nvPr>
        </p:nvSpPr>
        <p:spPr/>
        <p:txBody>
          <a:bodyPr/>
          <a:lstStyle/>
          <a:p>
            <a:r>
              <a:rPr lang="en-US" dirty="0"/>
              <a:t>New Items </a:t>
            </a:r>
            <a:r>
              <a:rPr lang="en-US" dirty="0" smtClean="0"/>
              <a:t>8/18/2020</a:t>
            </a:r>
            <a:endParaRPr lang="en-US" dirty="0"/>
          </a:p>
        </p:txBody>
      </p:sp>
    </p:spTree>
    <p:extLst>
      <p:ext uri="{BB962C8B-B14F-4D97-AF65-F5344CB8AC3E}">
        <p14:creationId xmlns:p14="http://schemas.microsoft.com/office/powerpoint/2010/main" val="4125642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Systems Transformation Update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33364668"/>
              </p:ext>
            </p:extLst>
          </p:nvPr>
        </p:nvGraphicFramePr>
        <p:xfrm>
          <a:off x="0" y="1341121"/>
          <a:ext cx="13030199" cy="5555321"/>
        </p:xfrm>
        <a:graphic>
          <a:graphicData uri="http://schemas.openxmlformats.org/drawingml/2006/table">
            <a:tbl>
              <a:tblPr firstRow="1" bandRow="1">
                <a:tableStyleId>{5C22544A-7EE6-4342-B048-85BDC9FD1C3A}</a:tableStyleId>
              </a:tblPr>
              <a:tblGrid>
                <a:gridCol w="2022395">
                  <a:extLst>
                    <a:ext uri="{9D8B030D-6E8A-4147-A177-3AD203B41FA5}">
                      <a16:colId xmlns:a16="http://schemas.microsoft.com/office/drawing/2014/main" val="1338347296"/>
                    </a:ext>
                  </a:extLst>
                </a:gridCol>
                <a:gridCol w="787241">
                  <a:extLst>
                    <a:ext uri="{9D8B030D-6E8A-4147-A177-3AD203B41FA5}">
                      <a16:colId xmlns:a16="http://schemas.microsoft.com/office/drawing/2014/main" val="177635080"/>
                    </a:ext>
                  </a:extLst>
                </a:gridCol>
                <a:gridCol w="4071937">
                  <a:extLst>
                    <a:ext uri="{9D8B030D-6E8A-4147-A177-3AD203B41FA5}">
                      <a16:colId xmlns:a16="http://schemas.microsoft.com/office/drawing/2014/main" val="3728046952"/>
                    </a:ext>
                  </a:extLst>
                </a:gridCol>
                <a:gridCol w="5307092">
                  <a:extLst>
                    <a:ext uri="{9D8B030D-6E8A-4147-A177-3AD203B41FA5}">
                      <a16:colId xmlns:a16="http://schemas.microsoft.com/office/drawing/2014/main" val="1786938310"/>
                    </a:ext>
                  </a:extLst>
                </a:gridCol>
                <a:gridCol w="841534">
                  <a:extLst>
                    <a:ext uri="{9D8B030D-6E8A-4147-A177-3AD203B41FA5}">
                      <a16:colId xmlns:a16="http://schemas.microsoft.com/office/drawing/2014/main" val="2410721913"/>
                    </a:ext>
                  </a:extLst>
                </a:gridCol>
              </a:tblGrid>
              <a:tr h="331617">
                <a:tc>
                  <a:txBody>
                    <a:bodyPr/>
                    <a:lstStyle/>
                    <a:p>
                      <a:pPr algn="ctr"/>
                      <a:r>
                        <a:rPr lang="en-US" sz="1600" dirty="0" smtClean="0"/>
                        <a:t>Resolution</a:t>
                      </a:r>
                      <a:r>
                        <a:rPr lang="en-US" sz="1600" baseline="0" dirty="0" smtClean="0"/>
                        <a:t> Section </a:t>
                      </a:r>
                      <a:endParaRPr lang="en-US" sz="1600" dirty="0"/>
                    </a:p>
                  </a:txBody>
                  <a:tcPr anchor="ctr"/>
                </a:tc>
                <a:tc>
                  <a:txBody>
                    <a:bodyPr/>
                    <a:lstStyle/>
                    <a:p>
                      <a:pPr algn="ctr"/>
                      <a:r>
                        <a:rPr lang="en-US" sz="1600" dirty="0" smtClean="0"/>
                        <a:t>Status</a:t>
                      </a:r>
                      <a:endParaRPr lang="en-US" sz="1600" dirty="0"/>
                    </a:p>
                  </a:txBody>
                  <a:tcPr anchor="ctr"/>
                </a:tc>
                <a:tc>
                  <a:txBody>
                    <a:bodyPr/>
                    <a:lstStyle/>
                    <a:p>
                      <a:pPr algn="ctr"/>
                      <a:r>
                        <a:rPr lang="en-US" sz="1600" dirty="0" smtClean="0"/>
                        <a:t>Recent Accomplishments</a:t>
                      </a:r>
                      <a:endParaRPr lang="en-US" sz="1600" dirty="0"/>
                    </a:p>
                  </a:txBody>
                  <a:tcPr anchor="ctr"/>
                </a:tc>
                <a:tc>
                  <a:txBody>
                    <a:bodyPr/>
                    <a:lstStyle/>
                    <a:p>
                      <a:pPr algn="ctr"/>
                      <a:r>
                        <a:rPr lang="en-US" sz="1600" dirty="0" smtClean="0"/>
                        <a:t>In Progress/Up Next</a:t>
                      </a:r>
                      <a:endParaRPr 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Links</a:t>
                      </a:r>
                    </a:p>
                  </a:txBody>
                  <a:tcPr anchor="ctr"/>
                </a:tc>
                <a:extLst>
                  <a:ext uri="{0D108BD9-81ED-4DB2-BD59-A6C34878D82A}">
                    <a16:rowId xmlns:a16="http://schemas.microsoft.com/office/drawing/2014/main" val="1871900566"/>
                  </a:ext>
                </a:extLst>
              </a:tr>
              <a:tr h="1175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1: </a:t>
                      </a:r>
                      <a:r>
                        <a:rPr lang="en-US" sz="1200" b="0" dirty="0" smtClean="0"/>
                        <a:t>Anti-Racist focused</a:t>
                      </a:r>
                      <a:r>
                        <a:rPr lang="en-US" sz="1200" b="1" dirty="0" smtClean="0"/>
                        <a:t> </a:t>
                      </a:r>
                      <a:r>
                        <a:rPr lang="en-US" sz="1200" b="0" dirty="0" smtClean="0"/>
                        <a:t>Budget Development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1800" dirty="0" smtClean="0">
                        <a:solidFill>
                          <a:srgbClr val="FF0000"/>
                        </a:solidFill>
                      </a:endParaRPr>
                    </a:p>
                  </a:txBody>
                  <a:tcPr anchor="ctr"/>
                </a:tc>
                <a:tc>
                  <a:txBody>
                    <a:bodyPr/>
                    <a:lstStyle/>
                    <a:p>
                      <a:pPr marL="285750" indent="-285750">
                        <a:buFont typeface="Arial" panose="020B0604020202020204" pitchFamily="34" charset="0"/>
                        <a:buChar char="•"/>
                      </a:pPr>
                      <a:r>
                        <a:rPr lang="en-US" sz="1200" strike="noStrike" dirty="0" smtClean="0">
                          <a:solidFill>
                            <a:schemeClr val="tx1"/>
                          </a:solidFill>
                        </a:rPr>
                        <a:t>3,000</a:t>
                      </a:r>
                      <a:r>
                        <a:rPr lang="en-US" sz="1200" strike="noStrike" baseline="0" dirty="0" smtClean="0">
                          <a:solidFill>
                            <a:schemeClr val="tx1"/>
                          </a:solidFill>
                        </a:rPr>
                        <a:t> responses to Balancing Act survey</a:t>
                      </a:r>
                    </a:p>
                    <a:p>
                      <a:pPr marL="285750" indent="-285750">
                        <a:buFont typeface="Arial" panose="020B0604020202020204" pitchFamily="34" charset="0"/>
                        <a:buChar char="•"/>
                      </a:pPr>
                      <a:r>
                        <a:rPr lang="en-US" sz="1200" strike="noStrike" baseline="0" dirty="0" smtClean="0">
                          <a:solidFill>
                            <a:schemeClr val="tx1"/>
                          </a:solidFill>
                        </a:rPr>
                        <a:t>Budget workshop on 7/31 (anti-racist emphasis)</a:t>
                      </a:r>
                      <a:endParaRPr lang="en-US" sz="1200" strike="noStrike" dirty="0" smtClean="0">
                        <a:solidFill>
                          <a:schemeClr val="tx1"/>
                        </a:solidFill>
                      </a:endParaRPr>
                    </a:p>
                    <a:p>
                      <a:pPr marL="285750" indent="-285750">
                        <a:buFont typeface="Arial" panose="020B0604020202020204" pitchFamily="34" charset="0"/>
                        <a:buChar char="•"/>
                      </a:pPr>
                      <a:r>
                        <a:rPr lang="en-US" sz="1200" strike="noStrike" dirty="0" smtClean="0">
                          <a:solidFill>
                            <a:schemeClr val="tx1"/>
                          </a:solidFill>
                        </a:rPr>
                        <a:t>Priority</a:t>
                      </a:r>
                      <a:r>
                        <a:rPr lang="en-US" sz="1200" strike="noStrike" baseline="0" dirty="0" smtClean="0">
                          <a:solidFill>
                            <a:schemeClr val="tx1"/>
                          </a:solidFill>
                        </a:rPr>
                        <a:t> Based Budgeting evaluation of racial and other equity impacts for general government programs</a:t>
                      </a:r>
                    </a:p>
                    <a:p>
                      <a:pPr marL="285750" indent="-285750">
                        <a:buFont typeface="Arial" panose="020B0604020202020204" pitchFamily="34" charset="0"/>
                        <a:buChar char="•"/>
                      </a:pPr>
                      <a:r>
                        <a:rPr lang="en-US" sz="1200" strike="noStrike" baseline="0" dirty="0" smtClean="0">
                          <a:solidFill>
                            <a:schemeClr val="tx1"/>
                          </a:solidFill>
                        </a:rPr>
                        <a:t>All (400+) budget proposals included analysis of equity impacts &amp; Racial Equity Action Plans (REAP)</a:t>
                      </a:r>
                      <a:endParaRPr lang="en-US" sz="1200" strike="noStrike" dirty="0">
                        <a:solidFill>
                          <a:schemeClr val="tx1"/>
                        </a:solidFill>
                      </a:endParaRPr>
                    </a:p>
                  </a:txBody>
                  <a:tcPr/>
                </a:tc>
                <a:tc>
                  <a:txBody>
                    <a:bodyPr/>
                    <a:lstStyle/>
                    <a:p>
                      <a:pPr marL="171450" indent="-171450">
                        <a:buFont typeface="Arial" panose="020B0604020202020204" pitchFamily="34" charset="0"/>
                        <a:buChar char="•"/>
                      </a:pPr>
                      <a:r>
                        <a:rPr lang="en-US" sz="1200" dirty="0" smtClean="0">
                          <a:solidFill>
                            <a:schemeClr val="accent2"/>
                          </a:solidFill>
                        </a:rPr>
                        <a:t>9/1</a:t>
                      </a:r>
                      <a:r>
                        <a:rPr lang="en-US" sz="1200" baseline="0" dirty="0" smtClean="0">
                          <a:solidFill>
                            <a:schemeClr val="accent2"/>
                          </a:solidFill>
                        </a:rPr>
                        <a:t> Revenue Update at Study Session</a:t>
                      </a:r>
                      <a:endParaRPr lang="en-US" sz="1200" dirty="0" smtClean="0">
                        <a:solidFill>
                          <a:schemeClr val="accent2"/>
                        </a:solidFill>
                      </a:endParaRPr>
                    </a:p>
                    <a:p>
                      <a:pPr marL="171450" indent="-171450">
                        <a:buFont typeface="Arial" panose="020B0604020202020204" pitchFamily="34" charset="0"/>
                        <a:buChar char="•"/>
                      </a:pPr>
                      <a:r>
                        <a:rPr lang="en-US" sz="1200" dirty="0" smtClean="0">
                          <a:solidFill>
                            <a:schemeClr val="tx1"/>
                          </a:solidFill>
                        </a:rPr>
                        <a:t>Analysis of Balancing Act survey data by demographic and location breakdowns</a:t>
                      </a:r>
                    </a:p>
                    <a:p>
                      <a:pPr marL="171450" indent="-171450">
                        <a:buFont typeface="Arial" panose="020B0604020202020204" pitchFamily="34" charset="0"/>
                        <a:buChar char="•"/>
                      </a:pPr>
                      <a:r>
                        <a:rPr lang="en-US" sz="1200" dirty="0" smtClean="0">
                          <a:solidFill>
                            <a:schemeClr val="tx1"/>
                          </a:solidFill>
                        </a:rPr>
                        <a:t>Evaluation of financial</a:t>
                      </a:r>
                      <a:r>
                        <a:rPr lang="en-US" sz="1200" baseline="0" dirty="0" smtClean="0">
                          <a:solidFill>
                            <a:schemeClr val="tx1"/>
                          </a:solidFill>
                        </a:rPr>
                        <a:t> impacts and mitigation approaches through service delivery transformation</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Proposed</a:t>
                      </a:r>
                      <a:r>
                        <a:rPr lang="en-US" sz="1200" baseline="0" dirty="0" smtClean="0">
                          <a:solidFill>
                            <a:schemeClr val="tx1"/>
                          </a:solidFill>
                        </a:rPr>
                        <a:t> budget to Council by 10/6</a:t>
                      </a:r>
                    </a:p>
                  </a:txBody>
                  <a:tcPr/>
                </a:tc>
                <a:tc>
                  <a:txBody>
                    <a:bodyPr/>
                    <a:lstStyle/>
                    <a:p>
                      <a:pPr marL="171450" indent="-171450">
                        <a:buFont typeface="Arial" panose="020B0604020202020204" pitchFamily="34" charset="0"/>
                        <a:buChar char="•"/>
                      </a:pPr>
                      <a:endParaRPr lang="en-US" sz="1200" u="sng" baseline="0" dirty="0" smtClean="0">
                        <a:solidFill>
                          <a:schemeClr val="accent5"/>
                        </a:solidFill>
                      </a:endParaRPr>
                    </a:p>
                  </a:txBody>
                  <a:tcPr/>
                </a:tc>
                <a:extLst>
                  <a:ext uri="{0D108BD9-81ED-4DB2-BD59-A6C34878D82A}">
                    <a16:rowId xmlns:a16="http://schemas.microsoft.com/office/drawing/2014/main" val="3904340214"/>
                  </a:ext>
                </a:extLst>
              </a:tr>
              <a:tr h="1356615">
                <a:tc>
                  <a:txBody>
                    <a:bodyPr/>
                    <a:lstStyle/>
                    <a:p>
                      <a:r>
                        <a:rPr lang="en-US" sz="1200" b="1" dirty="0" smtClean="0"/>
                        <a:t>Section 2: </a:t>
                      </a:r>
                      <a:r>
                        <a:rPr lang="en-US" sz="1200" b="0" dirty="0" smtClean="0"/>
                        <a:t>New Policies and Programs / Transforming Existing Programs</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REAP Review Committee</a:t>
                      </a:r>
                      <a:r>
                        <a:rPr lang="en-US" sz="1200" baseline="0" dirty="0" smtClean="0">
                          <a:solidFill>
                            <a:schemeClr val="accent2"/>
                          </a:solidFill>
                        </a:rPr>
                        <a:t> present high level feedback to departments </a:t>
                      </a:r>
                      <a:r>
                        <a:rPr lang="en-US" sz="1200" dirty="0" smtClean="0">
                          <a:solidFill>
                            <a:schemeClr val="accent2"/>
                          </a:solidFill>
                        </a:rPr>
                        <a:t>8/13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Build Accountability Framework: Exec team and </a:t>
                      </a:r>
                      <a:r>
                        <a:rPr lang="en-US" sz="1200" strike="noStrike" baseline="0" dirty="0" smtClean="0">
                          <a:solidFill>
                            <a:schemeClr val="tx1"/>
                          </a:solidFill>
                        </a:rPr>
                        <a:t>all Supervisors assigned to discuss Res. 40622 on 8/11</a:t>
                      </a:r>
                      <a:endParaRPr lang="en-US" sz="1200" strike="noStrike"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6 person cross-departmental</a:t>
                      </a:r>
                      <a:r>
                        <a:rPr lang="en-US" sz="1200" strike="noStrike" baseline="0" dirty="0" smtClean="0">
                          <a:solidFill>
                            <a:schemeClr val="tx1"/>
                          </a:solidFill>
                        </a:rPr>
                        <a:t> </a:t>
                      </a:r>
                      <a:r>
                        <a:rPr lang="en-US" sz="1200" strike="noStrike" dirty="0" smtClean="0">
                          <a:solidFill>
                            <a:schemeClr val="tx1"/>
                          </a:solidFill>
                        </a:rPr>
                        <a:t>team completed</a:t>
                      </a:r>
                      <a:r>
                        <a:rPr lang="en-US" sz="1200" strike="noStrike" baseline="0" dirty="0" smtClean="0">
                          <a:solidFill>
                            <a:schemeClr val="tx1"/>
                          </a:solidFill>
                        </a:rPr>
                        <a:t> </a:t>
                      </a:r>
                      <a:r>
                        <a:rPr lang="en-US" sz="1200" strike="noStrike" dirty="0" smtClean="0">
                          <a:solidFill>
                            <a:schemeClr val="tx1"/>
                          </a:solidFill>
                        </a:rPr>
                        <a:t>review of departmental REAPs 8/4</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Final Departmental</a:t>
                      </a:r>
                      <a:r>
                        <a:rPr lang="en-US" sz="1200" baseline="0" dirty="0" smtClean="0">
                          <a:solidFill>
                            <a:schemeClr val="accent2"/>
                          </a:solidFill>
                        </a:rPr>
                        <a:t> Racial Equity Action Plans due 9/30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Second round of employee listening sessions (</a:t>
                      </a:r>
                      <a:r>
                        <a:rPr lang="en-US" sz="1200" dirty="0" smtClean="0">
                          <a:solidFill>
                            <a:schemeClr val="accent2"/>
                          </a:solidFill>
                        </a:rPr>
                        <a:t>mid-September</a:t>
                      </a:r>
                      <a:r>
                        <a:rPr lang="en-US" sz="1200" dirty="0" smtClean="0">
                          <a:solidFill>
                            <a:schemeClr val="tx1"/>
                          </a:solidFill>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Incorporating </a:t>
                      </a:r>
                      <a:r>
                        <a:rPr lang="en-US" sz="1200" baseline="0" dirty="0" smtClean="0">
                          <a:solidFill>
                            <a:schemeClr val="tx1"/>
                          </a:solidFill>
                        </a:rPr>
                        <a:t>equity into “ci4i” process improvement Framework</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Forming Strategic Leadership Team</a:t>
                      </a:r>
                      <a:r>
                        <a:rPr lang="en-US" sz="1200" baseline="0" dirty="0" smtClean="0">
                          <a:solidFill>
                            <a:schemeClr val="tx1"/>
                          </a:solidFill>
                        </a:rPr>
                        <a:t> for Transformation Process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sng" baseline="0" dirty="0" smtClean="0">
                        <a:solidFill>
                          <a:schemeClr val="accent5"/>
                        </a:solidFill>
                      </a:endParaRPr>
                    </a:p>
                  </a:txBody>
                  <a:tcPr/>
                </a:tc>
                <a:extLst>
                  <a:ext uri="{0D108BD9-81ED-4DB2-BD59-A6C34878D82A}">
                    <a16:rowId xmlns:a16="http://schemas.microsoft.com/office/drawing/2014/main" val="1140461439"/>
                  </a:ext>
                </a:extLst>
              </a:tr>
              <a:tr h="452391">
                <a:tc>
                  <a:txBody>
                    <a:bodyPr/>
                    <a:lstStyle/>
                    <a:p>
                      <a:r>
                        <a:rPr lang="en-US" sz="1200" b="1" dirty="0" smtClean="0"/>
                        <a:t>Section 3: </a:t>
                      </a:r>
                      <a:r>
                        <a:rPr lang="en-US" sz="1200" b="0" dirty="0" smtClean="0"/>
                        <a:t>Current State Assessment of TPD Systems</a:t>
                      </a:r>
                      <a:endParaRPr lang="en-US" sz="1200" b="0" dirty="0"/>
                    </a:p>
                  </a:txBody>
                  <a:tcPr/>
                </a:tc>
                <a:tc>
                  <a:txBody>
                    <a:bodyPr/>
                    <a:lstStyle/>
                    <a:p>
                      <a:pPr algn="ctr"/>
                      <a:r>
                        <a:rPr lang="en-US" sz="2400" b="0" dirty="0" smtClean="0">
                          <a:solidFill>
                            <a:schemeClr val="accent6"/>
                          </a:solidFill>
                          <a:sym typeface="Wingdings" panose="05000000000000000000" pitchFamily="2" charset="2"/>
                        </a:rPr>
                        <a:t></a:t>
                      </a:r>
                      <a:endParaRPr lang="en-US" sz="2400" dirty="0" smtClean="0">
                        <a:solidFill>
                          <a:schemeClr val="accent6"/>
                        </a:solidFill>
                        <a:sym typeface="Wingdings" panose="05000000000000000000" pitchFamily="2" charset="2"/>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21CP presented</a:t>
                      </a:r>
                      <a:r>
                        <a:rPr lang="en-US" sz="1200" baseline="0" dirty="0" smtClean="0">
                          <a:solidFill>
                            <a:schemeClr val="accent2"/>
                          </a:solidFill>
                        </a:rPr>
                        <a:t> proposal and plan to Council 8/18</a:t>
                      </a:r>
                      <a:endParaRPr lang="en-US" sz="1200" dirty="0" smtClean="0">
                        <a:solidFill>
                          <a:schemeClr val="accent2"/>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21CP presented proposal and plan to CPAC 8/10 </a:t>
                      </a:r>
                      <a:endParaRPr lang="en-US" sz="1200" strike="noStrike" dirty="0" smtClean="0">
                        <a:solidFill>
                          <a:schemeClr val="tx1"/>
                        </a:solidFill>
                      </a:endParaRPr>
                    </a:p>
                    <a:p>
                      <a:pPr marL="171450" indent="-171450">
                        <a:buFont typeface="Arial" panose="020B0604020202020204" pitchFamily="34" charset="0"/>
                        <a:buChar char="•"/>
                      </a:pPr>
                      <a:r>
                        <a:rPr lang="en-US" sz="1200" strike="noStrike" dirty="0" smtClean="0">
                          <a:solidFill>
                            <a:schemeClr val="tx1"/>
                          </a:solidFill>
                        </a:rPr>
                        <a:t>Contracted with 21 Century Policing</a:t>
                      </a:r>
                      <a:r>
                        <a:rPr lang="en-US" sz="1200" strike="noStrike" baseline="0" dirty="0" smtClean="0">
                          <a:solidFill>
                            <a:schemeClr val="tx1"/>
                          </a:solidFill>
                        </a:rPr>
                        <a:t> (21CP)</a:t>
                      </a:r>
                    </a:p>
                  </a:txBody>
                  <a:tcPr/>
                </a:tc>
                <a:tc>
                  <a:txBody>
                    <a:bodyPr/>
                    <a:lstStyle/>
                    <a:p>
                      <a:pPr marL="171450" indent="-171450">
                        <a:buFont typeface="Arial" panose="020B0604020202020204" pitchFamily="34" charset="0"/>
                        <a:buChar char="•"/>
                      </a:pPr>
                      <a:r>
                        <a:rPr lang="en-US" sz="1200" dirty="0" smtClean="0">
                          <a:solidFill>
                            <a:schemeClr val="tx1"/>
                          </a:solidFill>
                        </a:rPr>
                        <a:t>Analyzing alignment of staffing study recommendations with transformation opportunities</a:t>
                      </a:r>
                    </a:p>
                  </a:txBody>
                  <a:tcPr/>
                </a:tc>
                <a:tc>
                  <a:txBody>
                    <a:bodyPr/>
                    <a:lstStyle/>
                    <a:p>
                      <a:endParaRPr lang="en-US" sz="1200" dirty="0"/>
                    </a:p>
                  </a:txBody>
                  <a:tcPr/>
                </a:tc>
                <a:extLst>
                  <a:ext uri="{0D108BD9-81ED-4DB2-BD59-A6C34878D82A}">
                    <a16:rowId xmlns:a16="http://schemas.microsoft.com/office/drawing/2014/main" val="3948431526"/>
                  </a:ext>
                </a:extLst>
              </a:tr>
              <a:tr h="1117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4: </a:t>
                      </a:r>
                      <a:r>
                        <a:rPr lang="en-US" sz="1200" b="0" dirty="0" smtClean="0"/>
                        <a:t>Administrative Changes and Process Improvements to Increase Transparency in Policing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HR presented draft recruitment plan at Study Session 8/18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Community outreach on Police Body Cameras 8/13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8/10 Asked CPAC for search committee volunteer 8/10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HR collecting requirements for Body</a:t>
                      </a:r>
                      <a:r>
                        <a:rPr lang="en-US" sz="1200" strike="noStrike" baseline="0" dirty="0" smtClean="0">
                          <a:solidFill>
                            <a:schemeClr val="tx1"/>
                          </a:solidFill>
                        </a:rPr>
                        <a:t> Camera positions -updated CMO 8/7</a:t>
                      </a:r>
                      <a:endParaRPr lang="en-US" sz="1200" baseline="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Second Preliminary Training on Newly Adopted 8 Can’t Wait Policies 8/6</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HR will present draft recruitment plan for Chief of Police to CMO 8/12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8 Can’t Wait Practical Training at TPD In Service 9/3</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Purchasing</a:t>
                      </a:r>
                      <a:r>
                        <a:rPr lang="en-US" sz="1200" baseline="0" dirty="0" smtClean="0">
                          <a:solidFill>
                            <a:schemeClr val="tx1"/>
                          </a:solidFill>
                        </a:rPr>
                        <a:t> and contacting process with AXON; identification of funding sources</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Negotiations with Police</a:t>
                      </a:r>
                      <a:r>
                        <a:rPr lang="en-US" sz="1200" baseline="0" dirty="0" smtClean="0">
                          <a:solidFill>
                            <a:schemeClr val="tx1"/>
                          </a:solidFill>
                        </a:rPr>
                        <a:t> Labor Unions</a:t>
                      </a:r>
                    </a:p>
                    <a:p>
                      <a:pPr marL="171450" indent="-171450">
                        <a:buFont typeface="Arial" panose="020B0604020202020204" pitchFamily="34" charset="0"/>
                        <a:buChar char="•"/>
                      </a:pPr>
                      <a:r>
                        <a:rPr lang="en-US" sz="1200" baseline="0" dirty="0" smtClean="0">
                          <a:solidFill>
                            <a:schemeClr val="tx1"/>
                          </a:solidFill>
                        </a:rPr>
                        <a:t>CPAC currently reviewing body camera policies</a:t>
                      </a:r>
                    </a:p>
                    <a:p>
                      <a:pPr marL="171450" indent="-171450">
                        <a:buFont typeface="Arial" panose="020B0604020202020204" pitchFamily="34" charset="0"/>
                        <a:buChar char="•"/>
                      </a:pPr>
                      <a:r>
                        <a:rPr lang="en-US" sz="1200" baseline="0" dirty="0" smtClean="0">
                          <a:solidFill>
                            <a:schemeClr val="tx1"/>
                          </a:solidFill>
                        </a:rPr>
                        <a:t>Obama commitments</a:t>
                      </a:r>
                    </a:p>
                  </a:txBody>
                  <a:tcPr/>
                </a:tc>
                <a:tc>
                  <a:txBody>
                    <a:bodyPr/>
                    <a:lstStyle/>
                    <a:p>
                      <a:pPr marL="171450" indent="-171450">
                        <a:buFont typeface="Arial" panose="020B0604020202020204" pitchFamily="34" charset="0"/>
                        <a:buChar char="•"/>
                      </a:pPr>
                      <a:endParaRPr lang="en-US" sz="1200" u="sng" dirty="0">
                        <a:solidFill>
                          <a:schemeClr val="accent5"/>
                        </a:solidFill>
                      </a:endParaRPr>
                    </a:p>
                  </a:txBody>
                  <a:tcPr/>
                </a:tc>
                <a:extLst>
                  <a:ext uri="{0D108BD9-81ED-4DB2-BD59-A6C34878D82A}">
                    <a16:rowId xmlns:a16="http://schemas.microsoft.com/office/drawing/2014/main" val="1570579028"/>
                  </a:ext>
                </a:extLst>
              </a:tr>
              <a:tr h="663026">
                <a:tc>
                  <a:txBody>
                    <a:bodyPr/>
                    <a:lstStyle/>
                    <a:p>
                      <a:r>
                        <a:rPr lang="en-US" sz="1200" b="1" dirty="0" smtClean="0"/>
                        <a:t>Section</a:t>
                      </a:r>
                      <a:r>
                        <a:rPr lang="en-US" sz="1200" b="1" baseline="0" dirty="0" smtClean="0"/>
                        <a:t> 5: </a:t>
                      </a:r>
                      <a:r>
                        <a:rPr lang="en-US" sz="1200" b="0" baseline="0" dirty="0" smtClean="0"/>
                        <a:t>L</a:t>
                      </a:r>
                      <a:r>
                        <a:rPr lang="en-US" sz="1200" b="0" dirty="0" smtClean="0"/>
                        <a:t>egislative Platform to Transform Institutional Racism</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chemeClr val="accent6"/>
                        </a:solidFill>
                        <a:sym typeface="Wingdings" panose="05000000000000000000" pitchFamily="2" charset="2"/>
                      </a:endParaRPr>
                    </a:p>
                    <a:p>
                      <a:pPr algn="ctr"/>
                      <a:endParaRPr lang="en-US" sz="1200" dirty="0" smtClean="0">
                        <a:solidFill>
                          <a:srgbClr val="CDAC09"/>
                        </a:solidFill>
                        <a:sym typeface="Wingdings" panose="05000000000000000000" pitchFamily="2" charset="2"/>
                      </a:endParaRPr>
                    </a:p>
                  </a:txBody>
                  <a:tcPr anchor="ctr"/>
                </a:tc>
                <a:tc>
                  <a:txBody>
                    <a:bodyPr/>
                    <a:lstStyle/>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smtClean="0">
                          <a:solidFill>
                            <a:schemeClr val="tx1"/>
                          </a:solidFill>
                        </a:rPr>
                        <a:t>State-level</a:t>
                      </a:r>
                      <a:r>
                        <a:rPr lang="en-US" sz="1200" baseline="0" dirty="0" smtClean="0">
                          <a:solidFill>
                            <a:schemeClr val="tx1"/>
                          </a:solidFill>
                        </a:rPr>
                        <a:t> priorities workshop in late September</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Draft for Council/Board discussion</a:t>
                      </a:r>
                      <a:r>
                        <a:rPr lang="en-US" sz="1200" baseline="0" dirty="0" smtClean="0">
                          <a:solidFill>
                            <a:schemeClr val="tx1"/>
                          </a:solidFill>
                        </a:rPr>
                        <a:t> on November 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Developing draft legislative</a:t>
                      </a:r>
                      <a:r>
                        <a:rPr lang="en-US" sz="1200" baseline="0" dirty="0" smtClean="0">
                          <a:solidFill>
                            <a:schemeClr val="tx1"/>
                          </a:solidFill>
                        </a:rPr>
                        <a:t> agenda for state and federal priorities for 2021</a:t>
                      </a:r>
                      <a:endParaRPr lang="en-US" sz="1200" dirty="0" smtClean="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sng" baseline="0" dirty="0" smtClean="0">
                        <a:solidFill>
                          <a:schemeClr val="accent5"/>
                        </a:solidFill>
                      </a:endParaRPr>
                    </a:p>
                  </a:txBody>
                  <a:tcPr/>
                </a:tc>
                <a:extLst>
                  <a:ext uri="{0D108BD9-81ED-4DB2-BD59-A6C34878D82A}">
                    <a16:rowId xmlns:a16="http://schemas.microsoft.com/office/drawing/2014/main" val="3123134736"/>
                  </a:ext>
                </a:extLst>
              </a:tr>
            </a:tbl>
          </a:graphicData>
        </a:graphic>
      </p:graphicFrame>
      <p:sp>
        <p:nvSpPr>
          <p:cNvPr id="5" name="TextBox 4"/>
          <p:cNvSpPr txBox="1"/>
          <p:nvPr/>
        </p:nvSpPr>
        <p:spPr>
          <a:xfrm>
            <a:off x="9349104" y="552001"/>
            <a:ext cx="1947548" cy="646331"/>
          </a:xfrm>
          <a:prstGeom prst="rect">
            <a:avLst/>
          </a:prstGeom>
          <a:solidFill>
            <a:schemeClr val="bg1"/>
          </a:solidFill>
        </p:spPr>
        <p:txBody>
          <a:bodyPr wrap="square" rtlCol="0">
            <a:spAutoFit/>
          </a:bodyPr>
          <a:lstStyle/>
          <a:p>
            <a:r>
              <a:rPr lang="en-US" sz="1200" dirty="0" smtClean="0">
                <a:solidFill>
                  <a:schemeClr val="accent6"/>
                </a:solidFill>
                <a:sym typeface="Wingdings" panose="05000000000000000000" pitchFamily="2" charset="2"/>
              </a:rPr>
              <a:t>  </a:t>
            </a:r>
            <a:r>
              <a:rPr lang="en-US" sz="1200" dirty="0" smtClean="0">
                <a:latin typeface="+mn-lt"/>
                <a:sym typeface="Wingdings" panose="05000000000000000000" pitchFamily="2" charset="2"/>
              </a:rPr>
              <a:t>Planned and in Progress</a:t>
            </a:r>
          </a:p>
          <a:p>
            <a:r>
              <a:rPr lang="en-US" sz="1200" dirty="0" smtClean="0">
                <a:solidFill>
                  <a:srgbClr val="CDAC09"/>
                </a:solidFill>
                <a:sym typeface="Wingdings" panose="05000000000000000000" pitchFamily="2" charset="2"/>
              </a:rPr>
              <a:t>  </a:t>
            </a:r>
            <a:r>
              <a:rPr lang="en-US" sz="1200" dirty="0" smtClean="0">
                <a:latin typeface="+mn-lt"/>
                <a:sym typeface="Wingdings" panose="05000000000000000000" pitchFamily="2" charset="2"/>
              </a:rPr>
              <a:t>Plan under Development</a:t>
            </a:r>
          </a:p>
          <a:p>
            <a:r>
              <a:rPr lang="en-US" sz="1200" dirty="0" smtClean="0">
                <a:solidFill>
                  <a:srgbClr val="FF0000"/>
                </a:solidFill>
                <a:sym typeface="Wingdings" panose="05000000000000000000" pitchFamily="2" charset="2"/>
              </a:rPr>
              <a:t>  </a:t>
            </a:r>
            <a:r>
              <a:rPr lang="en-US" sz="1200" dirty="0" smtClean="0">
                <a:latin typeface="+mn-lt"/>
                <a:sym typeface="Wingdings" panose="05000000000000000000" pitchFamily="2" charset="2"/>
              </a:rPr>
              <a:t>To Be Developed</a:t>
            </a:r>
            <a:endParaRPr lang="en-US" sz="1200" dirty="0">
              <a:latin typeface="+mn-lt"/>
            </a:endParaRPr>
          </a:p>
        </p:txBody>
      </p:sp>
      <p:cxnSp>
        <p:nvCxnSpPr>
          <p:cNvPr id="10" name="Straight Connector 9"/>
          <p:cNvCxnSpPr/>
          <p:nvPr/>
        </p:nvCxnSpPr>
        <p:spPr>
          <a:xfrm flipH="1">
            <a:off x="-2019300" y="6911718"/>
            <a:ext cx="146160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0"/>
            <a:ext cx="2829621" cy="369332"/>
          </a:xfrm>
          <a:prstGeom prst="rect">
            <a:avLst/>
          </a:prstGeom>
        </p:spPr>
        <p:txBody>
          <a:bodyPr wrap="none">
            <a:spAutoFit/>
          </a:bodyPr>
          <a:lstStyle/>
          <a:p>
            <a:r>
              <a:rPr lang="en-US" dirty="0" smtClean="0">
                <a:solidFill>
                  <a:schemeClr val="accent2"/>
                </a:solidFill>
              </a:rPr>
              <a:t>*New items in orange text</a:t>
            </a:r>
            <a:endParaRPr lang="en-US" dirty="0"/>
          </a:p>
        </p:txBody>
      </p:sp>
      <p:sp>
        <p:nvSpPr>
          <p:cNvPr id="6" name="TextBox 5"/>
          <p:cNvSpPr txBox="1"/>
          <p:nvPr/>
        </p:nvSpPr>
        <p:spPr>
          <a:xfrm>
            <a:off x="13208000" y="1356360"/>
            <a:ext cx="1892300" cy="1200329"/>
          </a:xfrm>
          <a:prstGeom prst="rect">
            <a:avLst/>
          </a:prstGeom>
          <a:noFill/>
        </p:spPr>
        <p:txBody>
          <a:bodyPr wrap="square" rtlCol="0">
            <a:spAutoFit/>
          </a:bodyPr>
          <a:lstStyle/>
          <a:p>
            <a:r>
              <a:rPr lang="en-US" dirty="0" smtClean="0"/>
              <a:t>Links Column Purposely left off of slide at this time</a:t>
            </a:r>
            <a:endParaRPr lang="en-US" dirty="0"/>
          </a:p>
        </p:txBody>
      </p:sp>
      <p:sp>
        <p:nvSpPr>
          <p:cNvPr id="12" name="TextBox 11"/>
          <p:cNvSpPr txBox="1"/>
          <p:nvPr/>
        </p:nvSpPr>
        <p:spPr>
          <a:xfrm>
            <a:off x="-3180799" y="5877560"/>
            <a:ext cx="1892300" cy="1200329"/>
          </a:xfrm>
          <a:prstGeom prst="rect">
            <a:avLst/>
          </a:prstGeom>
          <a:noFill/>
        </p:spPr>
        <p:txBody>
          <a:bodyPr wrap="square" rtlCol="0">
            <a:spAutoFit/>
          </a:bodyPr>
          <a:lstStyle/>
          <a:p>
            <a:r>
              <a:rPr lang="en-US" dirty="0" smtClean="0"/>
              <a:t>Line indicates bottom of slide when table gets too long</a:t>
            </a:r>
            <a:endParaRPr lang="en-US" dirty="0"/>
          </a:p>
        </p:txBody>
      </p:sp>
    </p:spTree>
    <p:extLst>
      <p:ext uri="{BB962C8B-B14F-4D97-AF65-F5344CB8AC3E}">
        <p14:creationId xmlns:p14="http://schemas.microsoft.com/office/powerpoint/2010/main" val="1231875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Next Steps Timeline</a:t>
            </a:r>
            <a:endParaRPr lang="en-US" dirty="0"/>
          </a:p>
        </p:txBody>
      </p:sp>
      <p:graphicFrame>
        <p:nvGraphicFramePr>
          <p:cNvPr id="4" name="Chart 3">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932923720"/>
              </p:ext>
            </p:extLst>
          </p:nvPr>
        </p:nvGraphicFramePr>
        <p:xfrm>
          <a:off x="682171" y="923925"/>
          <a:ext cx="10145486" cy="57671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292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5" name="TextBox 4"/>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2" name="Picture 1"/>
          <p:cNvPicPr>
            <a:picLocks noChangeAspect="1"/>
          </p:cNvPicPr>
          <p:nvPr/>
        </p:nvPicPr>
        <p:blipFill>
          <a:blip r:embed="rId3"/>
          <a:stretch>
            <a:fillRect/>
          </a:stretch>
        </p:blipFill>
        <p:spPr>
          <a:xfrm>
            <a:off x="1871661" y="1741243"/>
            <a:ext cx="8448675" cy="3076575"/>
          </a:xfrm>
          <a:prstGeom prst="rect">
            <a:avLst/>
          </a:prstGeom>
        </p:spPr>
      </p:pic>
    </p:spTree>
    <p:extLst>
      <p:ext uri="{BB962C8B-B14F-4D97-AF65-F5344CB8AC3E}">
        <p14:creationId xmlns:p14="http://schemas.microsoft.com/office/powerpoint/2010/main" val="3009866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6" name="TextBox 5"/>
          <p:cNvSpPr txBox="1"/>
          <p:nvPr/>
        </p:nvSpPr>
        <p:spPr>
          <a:xfrm>
            <a:off x="2094651" y="5764022"/>
            <a:ext cx="800269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4" name="Picture 3"/>
          <p:cNvPicPr>
            <a:picLocks noChangeAspect="1"/>
          </p:cNvPicPr>
          <p:nvPr/>
        </p:nvPicPr>
        <p:blipFill>
          <a:blip r:embed="rId3"/>
          <a:stretch>
            <a:fillRect/>
          </a:stretch>
        </p:blipFill>
        <p:spPr>
          <a:xfrm>
            <a:off x="1871662" y="1450403"/>
            <a:ext cx="8448675" cy="4219575"/>
          </a:xfrm>
          <a:prstGeom prst="rect">
            <a:avLst/>
          </a:prstGeom>
        </p:spPr>
      </p:pic>
    </p:spTree>
    <p:extLst>
      <p:ext uri="{BB962C8B-B14F-4D97-AF65-F5344CB8AC3E}">
        <p14:creationId xmlns:p14="http://schemas.microsoft.com/office/powerpoint/2010/main" val="3294435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8/18/2020</a:t>
            </a:r>
            <a:endParaRPr lang="en-US" altLang="en-US" sz="2400" b="1" dirty="0">
              <a:solidFill>
                <a:srgbClr val="2F40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826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1874838" y="1747838"/>
            <a:ext cx="8462962"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Resolution 40622 passed on June 30</a:t>
            </a:r>
            <a:r>
              <a:rPr lang="en-US" kern="0" baseline="30000" dirty="0" smtClean="0">
                <a:latin typeface="Arial" panose="020B0604020202020204" pitchFamily="34" charset="0"/>
                <a:ea typeface="Karla" pitchFamily="2" charset="0"/>
                <a:cs typeface="Arial" panose="020B0604020202020204" pitchFamily="34" charset="0"/>
              </a:rPr>
              <a:t>th</a:t>
            </a:r>
            <a:endParaRPr lang="en-US"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Weekly report at Council Study Sessions on 5 sections: </a:t>
            </a:r>
          </a:p>
          <a:p>
            <a:pPr marL="457200" lvl="1" indent="0" fontAlgn="auto">
              <a:lnSpc>
                <a:spcPct val="150000"/>
              </a:lnSpc>
              <a:spcBef>
                <a:spcPts val="0"/>
              </a:spcBef>
              <a:spcAft>
                <a:spcPts val="0"/>
              </a:spcAft>
              <a:buNone/>
              <a:defRPr/>
            </a:pPr>
            <a:endParaRPr lang="en-US" kern="0" dirty="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lide Master 0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97189C28FE8F4EB1AE4057A9FD193C" ma:contentTypeVersion="11" ma:contentTypeDescription="Create a new document." ma:contentTypeScope="" ma:versionID="7ce5ca4fd9eeb7e4ad5e195676bef804">
  <xsd:schema xmlns:xsd="http://www.w3.org/2001/XMLSchema" xmlns:xs="http://www.w3.org/2001/XMLSchema" xmlns:p="http://schemas.microsoft.com/office/2006/metadata/properties" xmlns:ns3="edaf4f9e-2078-4af5-986a-fd404c408f54" xmlns:ns4="c91dc364-4e41-4763-aad3-fdc447e5f315" targetNamespace="http://schemas.microsoft.com/office/2006/metadata/properties" ma:root="true" ma:fieldsID="c1e8a5284ef4b29629aed6f363886aea" ns3:_="" ns4:_="">
    <xsd:import namespace="edaf4f9e-2078-4af5-986a-fd404c408f54"/>
    <xsd:import namespace="c91dc364-4e41-4763-aad3-fdc447e5f31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f4f9e-2078-4af5-986a-fd404c408f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dc364-4e41-4763-aad3-fdc447e5f31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7A4946-1B28-4427-94E1-B56A7F8DDE6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edaf4f9e-2078-4af5-986a-fd404c408f54"/>
    <ds:schemaRef ds:uri="http://purl.org/dc/terms/"/>
    <ds:schemaRef ds:uri="http://schemas.openxmlformats.org/package/2006/metadata/core-properties"/>
    <ds:schemaRef ds:uri="c91dc364-4e41-4763-aad3-fdc447e5f315"/>
    <ds:schemaRef ds:uri="http://www.w3.org/XML/1998/namespace"/>
    <ds:schemaRef ds:uri="http://purl.org/dc/dcmitype/"/>
  </ds:schemaRefs>
</ds:datastoreItem>
</file>

<file path=customXml/itemProps2.xml><?xml version="1.0" encoding="utf-8"?>
<ds:datastoreItem xmlns:ds="http://schemas.openxmlformats.org/officeDocument/2006/customXml" ds:itemID="{E7CD0C17-BA7C-4CCF-ADC6-AA62FD82EE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af4f9e-2078-4af5-986a-fd404c408f54"/>
    <ds:schemaRef ds:uri="c91dc364-4e41-4763-aad3-fdc447e5f3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2F4737-B169-4524-AE9F-25200D3CAA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21499</TotalTime>
  <Words>2595</Words>
  <Application>Microsoft Office PowerPoint</Application>
  <PresentationFormat>Widescreen</PresentationFormat>
  <Paragraphs>198</Paragraphs>
  <Slides>11</Slides>
  <Notes>8</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Karla</vt:lpstr>
      <vt:lpstr>King</vt:lpstr>
      <vt:lpstr>Raleway ExtraBold</vt:lpstr>
      <vt:lpstr>Wingdings</vt:lpstr>
      <vt:lpstr>Slide Master 02</vt:lpstr>
      <vt:lpstr>PowerPoint Presentation</vt:lpstr>
      <vt:lpstr>New Items 8/18/2020</vt:lpstr>
      <vt:lpstr>New Items 8/18/2020</vt:lpstr>
      <vt:lpstr>Systems Transformation Update</vt:lpstr>
      <vt:lpstr>Next Steps Timeline</vt:lpstr>
      <vt:lpstr>Draft Transformation Timeline</vt:lpstr>
      <vt:lpstr>Draft Transformation Timeline</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Doles, Goldin</cp:lastModifiedBy>
  <cp:revision>370</cp:revision>
  <cp:lastPrinted>2017-11-28T19:10:29Z</cp:lastPrinted>
  <dcterms:created xsi:type="dcterms:W3CDTF">2016-12-07T06:54:28Z</dcterms:created>
  <dcterms:modified xsi:type="dcterms:W3CDTF">2020-08-19T17:13:07Z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0x010100DB97189C28FE8F4EB1AE4057A9FD193C</vt:lpwstr>
  </property>
</Properties>
</file>